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5" r:id="rId11"/>
    <p:sldId id="287" r:id="rId12"/>
    <p:sldId id="286" r:id="rId13"/>
    <p:sldId id="288" r:id="rId14"/>
    <p:sldId id="290" r:id="rId15"/>
    <p:sldId id="291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3"/>
    <p:restoredTop sz="88686"/>
  </p:normalViewPr>
  <p:slideViewPr>
    <p:cSldViewPr snapToGrid="0">
      <p:cViewPr>
        <p:scale>
          <a:sx n="184" d="100"/>
          <a:sy n="184" d="100"/>
        </p:scale>
        <p:origin x="24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9T14:56:05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CD09A-058A-C54B-8839-AF06743A1D5A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D3C5E-06BF-4547-A315-150B76FC9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80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궁극적인 리뷰는 </a:t>
            </a:r>
            <a:r>
              <a:rPr kumimoji="1" lang="en-US" altLang="ko-KR" dirty="0"/>
              <a:t>Faster R-CNN </a:t>
            </a:r>
            <a:r>
              <a:rPr kumimoji="1" lang="ko-KR" altLang="en-US" dirty="0"/>
              <a:t>논문이기 때문에 </a:t>
            </a:r>
            <a:r>
              <a:rPr kumimoji="1" lang="en-US" altLang="ko-KR" dirty="0"/>
              <a:t>R-CNN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Fast R-CNN</a:t>
            </a:r>
            <a:r>
              <a:rPr kumimoji="1" lang="ko-KR" altLang="en-US" dirty="0"/>
              <a:t>은 어떤 아이디어와 어떤 문제점이 있는지 정도만 간략하게 살펴보겠습니다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해당 논문에서 언급되었던 자세한 </a:t>
            </a:r>
            <a:r>
              <a:rPr kumimoji="1" lang="en-US" altLang="ko-KR" dirty="0"/>
              <a:t>detail</a:t>
            </a:r>
            <a:r>
              <a:rPr kumimoji="1" lang="ko-KR" altLang="en-US" dirty="0"/>
              <a:t>들은 모두 생략하였습니다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990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256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anchor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</a:t>
            </a:r>
            <a:r>
              <a:rPr kumimoji="1" lang="ko-KR" altLang="en-US" dirty="0"/>
              <a:t>하게 </a:t>
            </a:r>
            <a:r>
              <a:rPr kumimoji="1" lang="en-US" altLang="ko-KR" dirty="0"/>
              <a:t>sampling</a:t>
            </a:r>
            <a:r>
              <a:rPr kumimoji="1" lang="ko-KR" altLang="en-US" dirty="0"/>
              <a:t>한다고 해서 </a:t>
            </a:r>
            <a:r>
              <a:rPr kumimoji="1" lang="en-US" altLang="ko-KR" dirty="0"/>
              <a:t>negative sample</a:t>
            </a:r>
            <a:r>
              <a:rPr kumimoji="1" lang="ko-KR" altLang="en-US" dirty="0"/>
              <a:t>의 지배적인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피할 수 있는지</a:t>
            </a:r>
            <a:r>
              <a:rPr kumimoji="1" lang="en-US" altLang="ko-KR" dirty="0"/>
              <a:t>? </a:t>
            </a:r>
            <a:r>
              <a:rPr kumimoji="1" lang="ko-KR" altLang="en-US" dirty="0"/>
              <a:t>잘 납득이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RPN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standard deviation 0.01,</a:t>
            </a:r>
            <a:r>
              <a:rPr kumimoji="1" lang="ko-KR" altLang="en-US" dirty="0"/>
              <a:t> </a:t>
            </a:r>
            <a:r>
              <a:rPr kumimoji="1" lang="en-US" altLang="ko-KR" dirty="0"/>
              <a:t>zero-mean Gaussian distribution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초기화</a:t>
            </a:r>
            <a:endParaRPr kumimoji="1" lang="en-US" altLang="ko-KR" dirty="0"/>
          </a:p>
          <a:p>
            <a:r>
              <a:rPr kumimoji="1" lang="en-US" altLang="ko-KR" dirty="0"/>
              <a:t>ZF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Backbone network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ImageNet classification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pretrained weight</a:t>
            </a:r>
            <a:r>
              <a:rPr kumimoji="1" lang="ko-KR" altLang="en-US" dirty="0"/>
              <a:t>로 초기화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831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Step 1 : slide 10</a:t>
            </a:r>
            <a:r>
              <a:rPr kumimoji="1" lang="ko-KR" altLang="en-US" dirty="0"/>
              <a:t>에서 했던 것처럼 </a:t>
            </a:r>
            <a:r>
              <a:rPr kumimoji="1" lang="en-US" altLang="ko-KR" dirty="0"/>
              <a:t>RPN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시킴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</a:t>
            </a:r>
            <a:r>
              <a:rPr kumimoji="1" lang="en-US" altLang="ko-KR" dirty="0"/>
              <a:t>, backbone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Step 2 : RPN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시켰으면</a:t>
            </a:r>
            <a:r>
              <a:rPr kumimoji="1" lang="en-US" altLang="ko-KR" dirty="0"/>
              <a:t>, 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Fast R-CNN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시킴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</a:t>
            </a:r>
            <a:r>
              <a:rPr kumimoji="1" lang="en-US" altLang="ko-KR" dirty="0"/>
              <a:t>, backbone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Step 3 : </a:t>
            </a:r>
            <a:r>
              <a:rPr kumimoji="1" lang="ko-KR" altLang="en-US" dirty="0"/>
              <a:t>지금까지 계속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되었던 </a:t>
            </a:r>
            <a:r>
              <a:rPr kumimoji="1" lang="en-US" altLang="ko-KR" dirty="0"/>
              <a:t>backbone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</a:t>
            </a:r>
            <a:r>
              <a:rPr kumimoji="1" lang="en-US" altLang="ko-KR" dirty="0"/>
              <a:t>, RPN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fine tune</a:t>
            </a:r>
          </a:p>
          <a:p>
            <a:r>
              <a:rPr kumimoji="1" lang="en-US" altLang="ko-KR" dirty="0"/>
              <a:t>Backbone</a:t>
            </a:r>
            <a:r>
              <a:rPr kumimoji="1" lang="ko-KR" altLang="en-US" dirty="0"/>
              <a:t>이 고정된 상태이므로 똑같은 </a:t>
            </a:r>
            <a:r>
              <a:rPr kumimoji="1" lang="en-US" altLang="ko-KR" dirty="0"/>
              <a:t>conv feature map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고정해놓고</a:t>
            </a:r>
            <a:r>
              <a:rPr kumimoji="1" lang="ko-KR" altLang="en-US" dirty="0"/>
              <a:t> 이후만 </a:t>
            </a:r>
            <a:r>
              <a:rPr kumimoji="1" lang="en-US" altLang="ko-KR" dirty="0"/>
              <a:t>fine-tuning</a:t>
            </a:r>
            <a:r>
              <a:rPr kumimoji="1" lang="ko-KR" altLang="en-US" dirty="0"/>
              <a:t>함으로써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같은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에 대해 </a:t>
            </a:r>
            <a:r>
              <a:rPr kumimoji="1" lang="en-US" altLang="ko-KR" dirty="0" err="1"/>
              <a:t>RoI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잡고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할 수 있게 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Step 4 : Step2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fixed</a:t>
            </a:r>
            <a:r>
              <a:rPr kumimoji="1" lang="ko-KR" altLang="en-US" dirty="0"/>
              <a:t>되었던 </a:t>
            </a:r>
            <a:r>
              <a:rPr kumimoji="1" lang="en-US" altLang="ko-KR" dirty="0"/>
              <a:t>backbone</a:t>
            </a:r>
            <a:r>
              <a:rPr kumimoji="1" lang="ko-KR" altLang="en-US" dirty="0"/>
              <a:t>을 유지시키고</a:t>
            </a:r>
            <a:r>
              <a:rPr kumimoji="1" lang="en-US" altLang="ko-KR" dirty="0"/>
              <a:t>, Fast R-CNN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fine tune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84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Experiments</a:t>
            </a:r>
            <a:r>
              <a:rPr kumimoji="1" lang="ko-KR" altLang="en-US" dirty="0"/>
              <a:t>에서는 주의 깊게 봐야하는 수치 해석이 없었음</a:t>
            </a:r>
            <a:r>
              <a:rPr kumimoji="1" lang="en-US" altLang="ko-KR" dirty="0"/>
              <a:t>… </a:t>
            </a:r>
          </a:p>
          <a:p>
            <a:r>
              <a:rPr kumimoji="1" lang="ko-KR" altLang="en-US" dirty="0"/>
              <a:t>타 모델과 비교한 자신의 모델의 좋은 성능만을 보임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472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Slide 10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threshold 0.7</a:t>
            </a:r>
            <a:r>
              <a:rPr kumimoji="1" lang="ko-KR" altLang="en-US" dirty="0"/>
              <a:t>이었는데 이를 </a:t>
            </a:r>
            <a:r>
              <a:rPr kumimoji="1" lang="en-US" altLang="ko-KR" dirty="0"/>
              <a:t>0.5 ~ 1.0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했을 때 각각의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을 측정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RPN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proposal</a:t>
            </a:r>
            <a:r>
              <a:rPr kumimoji="1" lang="ko-KR" altLang="en-US" dirty="0"/>
              <a:t>이 적은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개에서도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높은 </a:t>
            </a:r>
            <a:r>
              <a:rPr kumimoji="1" lang="en-US" altLang="ko-KR" dirty="0" err="1"/>
              <a:t>mAP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보이는 이유임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당시에 </a:t>
            </a:r>
            <a:r>
              <a:rPr kumimoji="1" lang="en-US" altLang="ko-KR" dirty="0"/>
              <a:t>One stage detection system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OverFeat</a:t>
            </a:r>
            <a:r>
              <a:rPr kumimoji="1" lang="ko-KR" altLang="en-US" dirty="0"/>
              <a:t>보다 좋은 성능을 보임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163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Anchor box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scale, aspect ratio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experiments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Regression loss</a:t>
            </a:r>
            <a:r>
              <a:rPr kumimoji="1" lang="ko-KR" altLang="en-US" dirty="0"/>
              <a:t>에 얼만큼 가중을 둘 것인가 하는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에 관한 실험 </a:t>
            </a:r>
            <a:r>
              <a:rPr kumimoji="1" lang="en-US" altLang="ko-KR" dirty="0"/>
              <a:t>-&gt; lambda range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mAP</a:t>
            </a:r>
            <a:r>
              <a:rPr kumimoji="1" lang="ko-KR" altLang="en-US" dirty="0"/>
              <a:t>에 큰 영향을 미치지 않음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23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15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560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연구의 </a:t>
            </a:r>
            <a:r>
              <a:rPr kumimoji="1" lang="en-US" altLang="ko-KR" dirty="0"/>
              <a:t>triggering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이</a:t>
            </a:r>
            <a:r>
              <a:rPr kumimoji="1" lang="en-US" altLang="ko-KR" dirty="0"/>
              <a:t> image classification task</a:t>
            </a:r>
            <a:r>
              <a:rPr kumimoji="1" lang="ko-KR" altLang="en-US" dirty="0"/>
              <a:t>에 좋은 모습을 보였는데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detection task</a:t>
            </a:r>
            <a:r>
              <a:rPr kumimoji="1" lang="ko-KR" altLang="en-US" dirty="0"/>
              <a:t>에도 똑같이 </a:t>
            </a:r>
            <a:r>
              <a:rPr kumimoji="1" lang="en-US" altLang="ko-KR" dirty="0"/>
              <a:t>generalization</a:t>
            </a:r>
            <a:r>
              <a:rPr kumimoji="1" lang="ko-KR" altLang="en-US" dirty="0"/>
              <a:t>될 수 있을지</a:t>
            </a:r>
            <a:r>
              <a:rPr kumimoji="1" lang="en-US" altLang="ko-KR" dirty="0"/>
              <a:t>?</a:t>
            </a:r>
            <a:r>
              <a:rPr kumimoji="1" lang="ko-KR" altLang="en-US" dirty="0"/>
              <a:t> 라는 질문에서부터 시작함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detection task</a:t>
            </a:r>
            <a:r>
              <a:rPr kumimoji="1" lang="ko-KR" altLang="en-US" dirty="0"/>
              <a:t> 사이의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을 줄이기 위해 두가지 문제를 해결해야 함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어떻게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할 것인지</a:t>
            </a:r>
            <a:r>
              <a:rPr kumimoji="1" lang="en-US" altLang="ko-KR" dirty="0"/>
              <a:t>?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적은 </a:t>
            </a:r>
            <a:r>
              <a:rPr kumimoji="1" lang="en-US" altLang="ko-KR" dirty="0"/>
              <a:t>detection data</a:t>
            </a:r>
            <a:r>
              <a:rPr kumimoji="1" lang="ko-KR" altLang="en-US" dirty="0"/>
              <a:t>로 어떻게 </a:t>
            </a:r>
            <a:r>
              <a:rPr kumimoji="1" lang="en-US" altLang="ko-KR" dirty="0"/>
              <a:t>high-capacity model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시킬 것인지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248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Bbox</a:t>
            </a:r>
            <a:r>
              <a:rPr kumimoji="1" lang="en-US" altLang="ko-KR" dirty="0"/>
              <a:t> regression</a:t>
            </a:r>
            <a:r>
              <a:rPr kumimoji="1" lang="ko-KR" altLang="en-US" dirty="0"/>
              <a:t>은 자세히 읽어보지 않았지만 </a:t>
            </a:r>
            <a:r>
              <a:rPr kumimoji="1" lang="en-US" altLang="ko-KR" dirty="0"/>
              <a:t>region proposal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하는 추가의 과정을 통해 </a:t>
            </a:r>
            <a:r>
              <a:rPr kumimoji="1" lang="en-US" altLang="ko-KR" dirty="0"/>
              <a:t>predicted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bbox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만들어내는 과정이 있다고 간략히 읽었음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074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추가적으로 </a:t>
            </a:r>
            <a:r>
              <a:rPr kumimoji="1" lang="en-US" altLang="ko-KR" dirty="0"/>
              <a:t>proposal</a:t>
            </a:r>
            <a:r>
              <a:rPr kumimoji="1" lang="ko-KR" altLang="en-US" dirty="0"/>
              <a:t>을 고정된 </a:t>
            </a:r>
            <a:r>
              <a:rPr kumimoji="1" lang="en-US" altLang="ko-KR" dirty="0"/>
              <a:t>CNN input shape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warping</a:t>
            </a:r>
            <a:r>
              <a:rPr kumimoji="1" lang="ko-KR" altLang="en-US" dirty="0"/>
              <a:t>하는 것은 해당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무시하게 되는 것이어서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에 좋지 않을 것이라 생각함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38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70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741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300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93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60012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6333" y="6864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2024. 3. 28.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0" y="6567558"/>
            <a:ext cx="1387475" cy="286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672433" y="6571438"/>
            <a:ext cx="847134" cy="286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16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1162201" y="6565446"/>
            <a:ext cx="1029799" cy="28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ppelen.nl/publications/selectiveSearchDraft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openaccess.thecvf.com/content_iccv_2013/papers/Wang_Regionlets_for_Generic_2013_ICCV_paper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684286"/>
            <a:ext cx="10845800" cy="566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1.</a:t>
            </a:r>
            <a:r>
              <a:rPr kumimoji="1"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Region-Based Convolutional Networks for Accurate Object Detection and Segmentation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R. </a:t>
            </a:r>
            <a:r>
              <a:rPr kumimoji="1" lang="en-US" altLang="ko-KR" sz="13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Girshick</a:t>
            </a:r>
            <a:r>
              <a:rPr kumimoji="1" lang="en-US" altLang="ko-KR" sz="13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J. Donahue, T. Darrell and J. Malik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3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IEEE2015</a:t>
            </a:r>
          </a:p>
          <a:p>
            <a:pPr algn="ctr">
              <a:lnSpc>
                <a:spcPct val="150000"/>
              </a:lnSpc>
            </a:pPr>
            <a:endParaRPr kumimoji="1" lang="en-US" altLang="ko-KR" sz="13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2.</a:t>
            </a:r>
            <a:r>
              <a:rPr kumimoji="1" lang="ko-KR" altLang="en-US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1" lang="en-US" altLang="ko-KR" sz="16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Fast R-CNN</a:t>
            </a:r>
          </a:p>
          <a:p>
            <a:pPr algn="ctr">
              <a:lnSpc>
                <a:spcPct val="150000"/>
              </a:lnSpc>
            </a:pPr>
            <a:r>
              <a:rPr lang="en" altLang="ko-KR" sz="13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Ross </a:t>
            </a:r>
            <a:r>
              <a:rPr lang="en" altLang="ko-KR" sz="13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Girshick</a:t>
            </a:r>
            <a:endParaRPr lang="en" altLang="ko-KR" sz="13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3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IEEE2015</a:t>
            </a:r>
          </a:p>
          <a:p>
            <a:pPr algn="ctr">
              <a:lnSpc>
                <a:spcPct val="150000"/>
              </a:lnSpc>
            </a:pPr>
            <a:endParaRPr kumimoji="1" lang="en-US" altLang="ko-KR" sz="13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3.</a:t>
            </a:r>
            <a:r>
              <a:rPr kumimoji="1"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Faster </a:t>
            </a:r>
            <a:r>
              <a:rPr lang="en" altLang="ko-KR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R-CNN: Towards Real-Time Object Detection with Region Proposal Networks</a:t>
            </a:r>
            <a:endParaRPr kumimoji="1" lang="en-US" altLang="ko-KR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" altLang="ko-KR" sz="13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Shaoqing</a:t>
            </a:r>
            <a:r>
              <a:rPr lang="en" altLang="ko-KR" sz="13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Ren, </a:t>
            </a:r>
            <a:r>
              <a:rPr lang="en" altLang="ko-KR" sz="13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Kaiming</a:t>
            </a:r>
            <a:r>
              <a:rPr lang="en" altLang="ko-KR" sz="13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He, Ross </a:t>
            </a:r>
            <a:r>
              <a:rPr lang="en" altLang="ko-KR" sz="13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Girshick</a:t>
            </a:r>
            <a:r>
              <a:rPr lang="en" altLang="ko-KR" sz="13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 Jian Sun</a:t>
            </a:r>
            <a:br>
              <a:rPr lang="en" altLang="ko-KR" sz="13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" altLang="ko-KR" sz="13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Advances in neural information processing systems 2015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Region </a:t>
            </a:r>
            <a:r>
              <a:rPr kumimoji="1" lang="en-US" altLang="ko-KR" sz="2800" b="1" dirty="0" err="1"/>
              <a:t>Rroposal</a:t>
            </a:r>
            <a:r>
              <a:rPr kumimoji="1" lang="en-US" altLang="ko-KR" sz="2800" b="1" dirty="0"/>
              <a:t> Networks &gt; Loss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“For training RPNs, we </a:t>
            </a:r>
            <a:r>
              <a:rPr kumimoji="1" lang="en-US" altLang="ko-KR" sz="1100" b="1" dirty="0">
                <a:solidFill>
                  <a:srgbClr val="FF0000"/>
                </a:solidFill>
                <a:latin typeface="+mj-lt"/>
              </a:rPr>
              <a:t>assign a binary class label</a:t>
            </a:r>
            <a:r>
              <a:rPr kumimoji="1" lang="en-US" altLang="ko-KR" sz="1100" dirty="0">
                <a:latin typeface="+mj-lt"/>
              </a:rPr>
              <a:t>(of </a:t>
            </a:r>
            <a:r>
              <a:rPr kumimoji="1" lang="en-US" altLang="ko-KR" sz="1100" dirty="0" err="1">
                <a:latin typeface="+mj-lt"/>
              </a:rPr>
              <a:t>beging</a:t>
            </a:r>
            <a:r>
              <a:rPr kumimoji="1" lang="en-US" altLang="ko-KR" sz="1100" dirty="0">
                <a:latin typeface="+mj-lt"/>
              </a:rPr>
              <a:t> an object or not) </a:t>
            </a:r>
            <a:r>
              <a:rPr kumimoji="1" lang="en-US" altLang="ko-KR" sz="1100" b="1" dirty="0">
                <a:solidFill>
                  <a:srgbClr val="FF0000"/>
                </a:solidFill>
                <a:latin typeface="+mj-lt"/>
              </a:rPr>
              <a:t>to each anchor.</a:t>
            </a: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</p:txBody>
      </p:sp>
      <p:pic>
        <p:nvPicPr>
          <p:cNvPr id="4" name="그림 3" descr="개이(가) 표시된 사진&#10;&#10;자동 생성된 설명">
            <a:extLst>
              <a:ext uri="{FF2B5EF4-FFF2-40B4-BE49-F238E27FC236}">
                <a16:creationId xmlns:a16="http://schemas.microsoft.com/office/drawing/2014/main" id="{915964A5-B553-2F16-66A4-1F5D4403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009" y="1296491"/>
            <a:ext cx="3012796" cy="17508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FC08A1-0574-17E0-8A90-59EF8F0C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5" y="1296491"/>
            <a:ext cx="7153894" cy="3350864"/>
          </a:xfrm>
          <a:prstGeom prst="rect">
            <a:avLst/>
          </a:prstGeom>
        </p:spPr>
      </p:pic>
      <p:pic>
        <p:nvPicPr>
          <p:cNvPr id="13" name="그림 12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B1D5CE0D-8C45-C076-E8E5-27BA9ABED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95" y="4647355"/>
            <a:ext cx="4539224" cy="18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0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Region </a:t>
            </a:r>
            <a:r>
              <a:rPr kumimoji="1" lang="en-US" altLang="ko-KR" sz="2800" b="1" dirty="0" err="1"/>
              <a:t>Rroposal</a:t>
            </a:r>
            <a:r>
              <a:rPr kumimoji="1" lang="en-US" altLang="ko-KR" sz="2800" b="1" dirty="0"/>
              <a:t> Networks &gt; Training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latin typeface="+mj-lt"/>
              </a:rPr>
              <a:t>모든 </a:t>
            </a:r>
            <a:r>
              <a:rPr kumimoji="1" lang="en-US" altLang="ko-KR" sz="1100" dirty="0">
                <a:latin typeface="+mj-lt"/>
              </a:rPr>
              <a:t>anchor</a:t>
            </a:r>
            <a:r>
              <a:rPr kumimoji="1" lang="ko-KR" altLang="en-US" sz="1100" dirty="0">
                <a:latin typeface="+mj-lt"/>
              </a:rPr>
              <a:t>의 </a:t>
            </a:r>
            <a:r>
              <a:rPr kumimoji="1" lang="en-US" altLang="ko-KR" sz="1100" dirty="0">
                <a:latin typeface="+mj-lt"/>
              </a:rPr>
              <a:t>loss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optimization</a:t>
            </a:r>
            <a:r>
              <a:rPr kumimoji="1" lang="ko-KR" altLang="en-US" sz="1100" dirty="0">
                <a:latin typeface="+mj-lt"/>
              </a:rPr>
              <a:t>할 수는 있지만</a:t>
            </a:r>
            <a:r>
              <a:rPr kumimoji="1" lang="en-US" altLang="ko-KR" sz="1100" dirty="0">
                <a:latin typeface="+mj-lt"/>
              </a:rPr>
              <a:t>, </a:t>
            </a:r>
            <a:r>
              <a:rPr kumimoji="1" lang="en-US" altLang="ko-KR" sz="1100" b="1" dirty="0">
                <a:latin typeface="+mj-lt"/>
              </a:rPr>
              <a:t>negative sample</a:t>
            </a:r>
            <a:r>
              <a:rPr kumimoji="1" lang="ko-KR" altLang="en-US" sz="1100" b="1" dirty="0">
                <a:latin typeface="+mj-lt"/>
              </a:rPr>
              <a:t>이 지배적</a:t>
            </a:r>
            <a:r>
              <a:rPr kumimoji="1" lang="ko-KR" altLang="en-US" sz="1100" dirty="0">
                <a:latin typeface="+mj-lt"/>
              </a:rPr>
              <a:t>임</a:t>
            </a:r>
            <a:r>
              <a:rPr kumimoji="1" lang="en-US" altLang="ko-KR" sz="11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 we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randomly sample 256 anchors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in an image to compute the loss function of a mini-batch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  <a:sym typeface="Wingdings" pitchFamily="2" charset="2"/>
              </a:rPr>
              <a:t>        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생각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: (image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당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256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개의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anchor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random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하게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sampling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한다고 해서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negative sample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의 지배적인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loss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피할 수 있을까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?)</a:t>
            </a: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Parameters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Randomly initialize </a:t>
            </a:r>
            <a:r>
              <a:rPr kumimoji="1" lang="en-US" altLang="ko-KR" sz="1100" b="1" dirty="0">
                <a:latin typeface="+mj-lt"/>
              </a:rPr>
              <a:t>all new layers(RPN)</a:t>
            </a:r>
            <a:r>
              <a:rPr kumimoji="1" lang="en-US" altLang="ko-KR" sz="1100" dirty="0">
                <a:latin typeface="+mj-lt"/>
              </a:rPr>
              <a:t> by drawing weight from </a:t>
            </a:r>
            <a:r>
              <a:rPr kumimoji="1" lang="en-US" altLang="ko-KR" sz="1100" b="1" dirty="0">
                <a:latin typeface="+mj-lt"/>
              </a:rPr>
              <a:t>a zero-mean Gaussian distribution with standard deviation 0.01.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All other layers(i.e., ZF or VGG)</a:t>
            </a:r>
            <a:r>
              <a:rPr kumimoji="1" lang="en-US" altLang="ko-KR" sz="1100" dirty="0">
                <a:latin typeface="+mj-lt"/>
              </a:rPr>
              <a:t> are initialized by </a:t>
            </a:r>
            <a:r>
              <a:rPr kumimoji="1" lang="en-US" altLang="ko-KR" sz="1100" b="1" dirty="0">
                <a:latin typeface="+mj-lt"/>
              </a:rPr>
              <a:t>pretraining</a:t>
            </a:r>
            <a:r>
              <a:rPr kumimoji="1" lang="en-US" altLang="ko-KR" sz="1100" dirty="0">
                <a:latin typeface="+mj-lt"/>
              </a:rPr>
              <a:t> a model for ImageNet classification.</a:t>
            </a: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Hyper Parameters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Learning rate 0.001 for 60k mini-batches, 0.0001 for the next 20k mini-batches on the PASCAL VOC dataset.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Momentum of 0.9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Weight decay of 0.0005.</a:t>
            </a:r>
          </a:p>
        </p:txBody>
      </p:sp>
    </p:spTree>
    <p:extLst>
      <p:ext uri="{BB962C8B-B14F-4D97-AF65-F5344CB8AC3E}">
        <p14:creationId xmlns:p14="http://schemas.microsoft.com/office/powerpoint/2010/main" val="332952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Sharing Features for RPN and Fast R-CNN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b="1" dirty="0">
                <a:latin typeface="+mj-lt"/>
              </a:rPr>
              <a:t>지금까지는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Fast R-CNN</a:t>
            </a:r>
            <a:r>
              <a:rPr kumimoji="1" lang="ko-KR" altLang="en-US" sz="1100" dirty="0">
                <a:latin typeface="+mj-lt"/>
              </a:rPr>
              <a:t>을 고려하지 않고</a:t>
            </a:r>
            <a:r>
              <a:rPr kumimoji="1" lang="en-US" altLang="ko-KR" sz="1100" dirty="0">
                <a:latin typeface="+mj-lt"/>
              </a:rPr>
              <a:t> </a:t>
            </a:r>
            <a:r>
              <a:rPr kumimoji="1" lang="en-US" altLang="ko-KR" sz="1100" b="1" dirty="0">
                <a:latin typeface="+mj-lt"/>
              </a:rPr>
              <a:t>RPN</a:t>
            </a:r>
            <a:r>
              <a:rPr kumimoji="1" lang="ko-KR" altLang="en-US" sz="1100" b="1" dirty="0">
                <a:latin typeface="+mj-lt"/>
              </a:rPr>
              <a:t>을 위한 </a:t>
            </a:r>
            <a:r>
              <a:rPr kumimoji="1" lang="en-US" altLang="ko-KR" sz="1100" b="1" dirty="0">
                <a:latin typeface="+mj-lt"/>
              </a:rPr>
              <a:t>train</a:t>
            </a:r>
            <a:r>
              <a:rPr kumimoji="1" lang="ko-KR" altLang="en-US" sz="1100" b="1" dirty="0">
                <a:latin typeface="+mj-lt"/>
              </a:rPr>
              <a:t>방법</a:t>
            </a:r>
            <a:r>
              <a:rPr kumimoji="1" lang="ko-KR" altLang="en-US" sz="1100" dirty="0">
                <a:latin typeface="+mj-lt"/>
              </a:rPr>
              <a:t>이었음</a:t>
            </a:r>
            <a:r>
              <a:rPr kumimoji="1" lang="en-US" altLang="ko-KR" sz="11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RPN</a:t>
            </a:r>
            <a:r>
              <a:rPr kumimoji="1" lang="ko-KR" altLang="en-US" sz="1100" dirty="0">
                <a:latin typeface="+mj-lt"/>
              </a:rPr>
              <a:t>과 </a:t>
            </a:r>
            <a:r>
              <a:rPr kumimoji="1" lang="en-US" altLang="ko-KR" sz="1100" dirty="0">
                <a:latin typeface="+mj-lt"/>
              </a:rPr>
              <a:t>Fast R-CNN</a:t>
            </a:r>
            <a:r>
              <a:rPr kumimoji="1" lang="ko-KR" altLang="en-US" sz="1100" dirty="0">
                <a:latin typeface="+mj-lt"/>
              </a:rPr>
              <a:t>은 각각 독립적으로</a:t>
            </a:r>
            <a:r>
              <a:rPr kumimoji="1" lang="en-US" altLang="ko-KR" sz="1100" dirty="0">
                <a:latin typeface="+mj-lt"/>
              </a:rPr>
              <a:t> training</a:t>
            </a:r>
            <a:r>
              <a:rPr kumimoji="1" lang="ko-KR" altLang="en-US" sz="1100" dirty="0">
                <a:latin typeface="+mj-lt"/>
              </a:rPr>
              <a:t>되는데</a:t>
            </a:r>
            <a:r>
              <a:rPr kumimoji="1" lang="en-US" altLang="ko-KR" sz="1100" dirty="0">
                <a:latin typeface="+mj-lt"/>
              </a:rPr>
              <a:t>,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ko-KR" altLang="en-US" sz="1100" b="1" dirty="0">
                <a:latin typeface="+mj-lt"/>
              </a:rPr>
              <a:t>두 </a:t>
            </a:r>
            <a:r>
              <a:rPr kumimoji="1" lang="en-US" altLang="ko-KR" sz="1100" b="1" dirty="0">
                <a:latin typeface="+mj-lt"/>
              </a:rPr>
              <a:t>network </a:t>
            </a:r>
            <a:r>
              <a:rPr kumimoji="1" lang="ko-KR" altLang="en-US" sz="1100" b="1" dirty="0">
                <a:latin typeface="+mj-lt"/>
              </a:rPr>
              <a:t>사이에서</a:t>
            </a:r>
            <a:r>
              <a:rPr kumimoji="1" lang="en-US" altLang="ko-KR" sz="1100" b="1" dirty="0">
                <a:latin typeface="+mj-lt"/>
              </a:rPr>
              <a:t> conv features</a:t>
            </a:r>
            <a:r>
              <a:rPr kumimoji="1" lang="ko-KR" altLang="en-US" sz="1100" b="1" dirty="0" err="1">
                <a:latin typeface="+mj-lt"/>
              </a:rPr>
              <a:t>를</a:t>
            </a:r>
            <a:r>
              <a:rPr kumimoji="1" lang="ko-KR" altLang="en-US" sz="1100" b="1" dirty="0">
                <a:latin typeface="+mj-lt"/>
              </a:rPr>
              <a:t> 공유하며 학습할 수 있는 방법을 제안</a:t>
            </a: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4-Step Alternating Training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Step 1 : Train RPN as described in Slide 10 with the backbone pretrained on ImageNet.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Step 2 : Train Fast R-CNN using the proposals generated by the step-1 RPN.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       (At this point the two networks do not share conv layers.)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Step 3 : Use the </a:t>
            </a:r>
            <a:r>
              <a:rPr kumimoji="1" lang="en-US" altLang="ko-KR" sz="1100" b="1" dirty="0">
                <a:latin typeface="+mj-lt"/>
              </a:rPr>
              <a:t>backbone</a:t>
            </a:r>
            <a:r>
              <a:rPr kumimoji="1" lang="en-US" altLang="ko-KR" sz="1100" dirty="0">
                <a:latin typeface="+mj-lt"/>
              </a:rPr>
              <a:t> from step-2 for RPN training, </a:t>
            </a:r>
            <a:r>
              <a:rPr kumimoji="1" lang="en-US" altLang="ko-KR" sz="1100" b="1" dirty="0">
                <a:latin typeface="+mj-lt"/>
              </a:rPr>
              <a:t>which will be fixed(=not trainable)</a:t>
            </a:r>
            <a:r>
              <a:rPr kumimoji="1" lang="en-US" altLang="ko-KR" sz="1100" dirty="0">
                <a:latin typeface="+mj-lt"/>
              </a:rPr>
              <a:t>, and fine tune the RPN.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       (Now, the two networks share convolutional layers.) 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Step 4 : Keeping the backbone from step 2 fixed, fine-tune Fast R-CNN.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100" dirty="0">
              <a:latin typeface="+mj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  <a:sym typeface="Wingdings" pitchFamily="2" charset="2"/>
              </a:rPr>
              <a:t> </a:t>
            </a:r>
            <a:r>
              <a:rPr kumimoji="1" lang="en-US" altLang="ko-KR" sz="1100" dirty="0">
                <a:latin typeface="+mj-lt"/>
              </a:rPr>
              <a:t>Step 3, 4</a:t>
            </a:r>
            <a:r>
              <a:rPr kumimoji="1" lang="ko-KR" altLang="en-US" sz="1100" dirty="0">
                <a:latin typeface="+mj-lt"/>
              </a:rPr>
              <a:t>에서 </a:t>
            </a:r>
            <a:r>
              <a:rPr kumimoji="1" lang="en-US" altLang="ko-KR" sz="1100" dirty="0"/>
              <a:t>Backbone</a:t>
            </a:r>
            <a:r>
              <a:rPr kumimoji="1" lang="ko-KR" altLang="en-US" sz="1100" dirty="0"/>
              <a:t>이 고정된 상태이므로 똑같은 </a:t>
            </a:r>
            <a:r>
              <a:rPr kumimoji="1" lang="en-US" altLang="ko-KR" sz="1100" dirty="0"/>
              <a:t>conv feature map</a:t>
            </a:r>
            <a:r>
              <a:rPr kumimoji="1" lang="ko-KR" altLang="en-US" sz="1100" dirty="0" err="1"/>
              <a:t>으로</a:t>
            </a:r>
            <a:r>
              <a:rPr kumimoji="1" lang="ko-KR" altLang="en-US" sz="1100" dirty="0"/>
              <a:t> 이후만 </a:t>
            </a:r>
            <a:r>
              <a:rPr kumimoji="1" lang="en-US" altLang="ko-KR" sz="1100" dirty="0"/>
              <a:t>fine-tuning</a:t>
            </a:r>
            <a:r>
              <a:rPr kumimoji="1" lang="ko-KR" altLang="en-US" sz="1100" dirty="0"/>
              <a:t>함으로써</a:t>
            </a:r>
            <a:r>
              <a:rPr kumimoji="1" lang="en-US" altLang="ko-KR" sz="1100" dirty="0"/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/>
              <a:t>    </a:t>
            </a:r>
            <a:r>
              <a:rPr kumimoji="1" lang="ko-KR" altLang="en-US" sz="1100" dirty="0"/>
              <a:t>같은 </a:t>
            </a:r>
            <a:r>
              <a:rPr kumimoji="1" lang="en-US" altLang="ko-KR" sz="1100" dirty="0"/>
              <a:t>feature map</a:t>
            </a:r>
            <a:r>
              <a:rPr kumimoji="1" lang="ko-KR" altLang="en-US" sz="1100" dirty="0"/>
              <a:t>에 대해 </a:t>
            </a:r>
            <a:r>
              <a:rPr kumimoji="1" lang="en-US" altLang="ko-KR" sz="1100" dirty="0" err="1"/>
              <a:t>RoI</a:t>
            </a:r>
            <a:r>
              <a:rPr kumimoji="1" lang="ko-KR" altLang="en-US" sz="1100" dirty="0" err="1"/>
              <a:t>를</a:t>
            </a:r>
            <a:r>
              <a:rPr kumimoji="1" lang="ko-KR" altLang="en-US" sz="1100" dirty="0"/>
              <a:t> 제안하고 </a:t>
            </a:r>
            <a:r>
              <a:rPr kumimoji="1" lang="en-US" altLang="ko-KR" sz="1100" dirty="0"/>
              <a:t>training</a:t>
            </a:r>
            <a:r>
              <a:rPr kumimoji="1" lang="ko-KR" altLang="en-US" sz="1100" dirty="0"/>
              <a:t>할 수 있게 된다</a:t>
            </a:r>
            <a:r>
              <a:rPr kumimoji="1" lang="en-US" altLang="ko-KR" sz="1100" dirty="0"/>
              <a:t>.</a:t>
            </a:r>
            <a:endParaRPr kumimoji="1" lang="en-US" altLang="ko-KR" sz="1100" dirty="0">
              <a:latin typeface="+mj-lt"/>
            </a:endParaRPr>
          </a:p>
          <a:p>
            <a:pPr lvl="1"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      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D3AF1DF-8869-A93F-498F-1F5912E6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215" y="2034770"/>
            <a:ext cx="3053753" cy="33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4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Experiments &gt; PASCAL VOC 2007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Unshared</a:t>
            </a:r>
            <a:r>
              <a:rPr kumimoji="1" lang="en-US" altLang="ko-KR" sz="1100" dirty="0">
                <a:latin typeface="+mj-lt"/>
              </a:rPr>
              <a:t> : We show the effect of sharing conv layers between the RPN and Fast R-CNN. To do this, we </a:t>
            </a:r>
            <a:r>
              <a:rPr kumimoji="1" lang="en-US" altLang="ko-KR" sz="1100" b="1" dirty="0">
                <a:latin typeface="+mj-lt"/>
              </a:rPr>
              <a:t>stop after step 2</a:t>
            </a:r>
            <a:r>
              <a:rPr kumimoji="1" lang="en-US" altLang="ko-KR" sz="1100" dirty="0">
                <a:latin typeface="+mj-lt"/>
              </a:rPr>
              <a:t> in the 4-step training process.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           (sharing conv layers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하지 않아서 </a:t>
            </a:r>
            <a:r>
              <a:rPr kumimoji="1" lang="en-US" altLang="ko-KR" sz="1100" dirty="0" err="1">
                <a:latin typeface="+mj-lt"/>
              </a:rPr>
              <a:t>mAP</a:t>
            </a:r>
            <a:r>
              <a:rPr kumimoji="1" lang="ko-KR" altLang="en-US" sz="1100" dirty="0">
                <a:latin typeface="+mj-lt"/>
              </a:rPr>
              <a:t>가 낮아진 것인지</a:t>
            </a:r>
            <a:r>
              <a:rPr kumimoji="1" lang="en-US" altLang="ko-KR" sz="1100" dirty="0">
                <a:latin typeface="+mj-lt"/>
              </a:rPr>
              <a:t>? Step 3, 4</a:t>
            </a:r>
            <a:r>
              <a:rPr kumimoji="1" lang="ko-KR" altLang="en-US" sz="1100" dirty="0">
                <a:latin typeface="+mj-lt"/>
              </a:rPr>
              <a:t>에서 </a:t>
            </a:r>
            <a:r>
              <a:rPr kumimoji="1" lang="en-US" altLang="ko-KR" sz="1100" dirty="0">
                <a:latin typeface="+mj-lt"/>
              </a:rPr>
              <a:t>fine-tuning</a:t>
            </a:r>
            <a:r>
              <a:rPr kumimoji="1" lang="ko-KR" altLang="en-US" sz="1100" dirty="0">
                <a:latin typeface="+mj-lt"/>
              </a:rPr>
              <a:t>을 하지 않아서 </a:t>
            </a:r>
            <a:r>
              <a:rPr kumimoji="1" lang="en-US" altLang="ko-KR" sz="1100" dirty="0" err="1">
                <a:latin typeface="+mj-lt"/>
              </a:rPr>
              <a:t>mAP</a:t>
            </a:r>
            <a:r>
              <a:rPr kumimoji="1" lang="ko-KR" altLang="en-US" sz="1100" dirty="0">
                <a:latin typeface="+mj-lt"/>
              </a:rPr>
              <a:t>가 낮아진 것인지</a:t>
            </a:r>
            <a:r>
              <a:rPr kumimoji="1" lang="en-US" altLang="ko-KR" sz="1100" dirty="0">
                <a:latin typeface="+mj-lt"/>
              </a:rPr>
              <a:t>? </a:t>
            </a:r>
            <a:r>
              <a:rPr kumimoji="1" lang="ko-KR" altLang="en-US" sz="1100" dirty="0">
                <a:latin typeface="+mj-lt"/>
              </a:rPr>
              <a:t>추가 실험 필요하다고 생각</a:t>
            </a:r>
            <a:r>
              <a:rPr kumimoji="1" lang="en-US" altLang="ko-KR" sz="11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No NMS</a:t>
            </a:r>
            <a:r>
              <a:rPr kumimoji="1" lang="en-US" altLang="ko-KR" sz="1100" dirty="0">
                <a:latin typeface="+mj-lt"/>
              </a:rPr>
              <a:t> : NMS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하지 않아도 </a:t>
            </a:r>
            <a:r>
              <a:rPr kumimoji="1" lang="en-US" altLang="ko-KR" sz="1100" dirty="0" err="1">
                <a:latin typeface="+mj-lt"/>
              </a:rPr>
              <a:t>mAP</a:t>
            </a:r>
            <a:r>
              <a:rPr kumimoji="1" lang="ko-KR" altLang="en-US" sz="1100" dirty="0">
                <a:latin typeface="+mj-lt"/>
              </a:rPr>
              <a:t>가 크게 떨어지지 않음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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대체적으로 모든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anchor box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는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object detection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을 잘 함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  <a:sym typeface="Wingdings" pitchFamily="2" charset="2"/>
              </a:rPr>
              <a:t>No </a:t>
            </a:r>
            <a:r>
              <a:rPr kumimoji="1" lang="en-US" altLang="ko-KR" sz="1100" b="1" dirty="0" err="1">
                <a:latin typeface="+mj-lt"/>
                <a:sym typeface="Wingdings" pitchFamily="2" charset="2"/>
              </a:rPr>
              <a:t>cls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: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#proposals=1000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일 때는 </a:t>
            </a:r>
            <a:r>
              <a:rPr kumimoji="1" lang="en-US" altLang="ko-KR" sz="1100" dirty="0" err="1">
                <a:latin typeface="+mj-lt"/>
                <a:sym typeface="Wingdings" pitchFamily="2" charset="2"/>
              </a:rPr>
              <a:t>mAP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차이가 크지 않지만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, #proposals=100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일 때는 </a:t>
            </a:r>
            <a:r>
              <a:rPr kumimoji="1" lang="en-US" altLang="ko-KR" sz="1100" dirty="0" err="1">
                <a:latin typeface="+mj-lt"/>
                <a:sym typeface="Wingdings" pitchFamily="2" charset="2"/>
              </a:rPr>
              <a:t>mAP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가 크게 감소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  <a:sym typeface="Wingdings" pitchFamily="2" charset="2"/>
              </a:rPr>
              <a:t>No reg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: #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proposals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에 상관 없이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reg layer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제거하면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, </a:t>
            </a:r>
            <a:r>
              <a:rPr kumimoji="1" lang="en-US" altLang="ko-KR" sz="1100" dirty="0" err="1">
                <a:latin typeface="+mj-lt"/>
                <a:sym typeface="Wingdings" pitchFamily="2" charset="2"/>
              </a:rPr>
              <a:t>mAP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가 크게 감소</a:t>
            </a:r>
            <a:endParaRPr kumimoji="1" lang="en-US" altLang="ko-KR" sz="11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66A1FA-2FBC-F7DD-322B-058B5C42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59316"/>
            <a:ext cx="7772400" cy="34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5872976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Analysis of Recall-to-</a:t>
            </a:r>
            <a:r>
              <a:rPr kumimoji="1" lang="en-US" altLang="ko-KR" sz="1300" b="1" dirty="0" err="1"/>
              <a:t>IoU</a:t>
            </a: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We compute the recall of proposals at different </a:t>
            </a:r>
            <a:r>
              <a:rPr kumimoji="1" lang="en-US" altLang="ko-KR" sz="1100" dirty="0" err="1">
                <a:latin typeface="+mj-lt"/>
              </a:rPr>
              <a:t>IoU</a:t>
            </a:r>
            <a:r>
              <a:rPr kumimoji="1" lang="en-US" altLang="ko-KR" sz="1100" dirty="0">
                <a:latin typeface="+mj-lt"/>
              </a:rPr>
              <a:t> ratios with ground-truth boxes.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(recall : True</a:t>
            </a:r>
            <a:r>
              <a:rPr kumimoji="1" lang="ko-KR" altLang="en-US" sz="1100" dirty="0">
                <a:latin typeface="+mj-lt"/>
              </a:rPr>
              <a:t>인 것 중에 </a:t>
            </a:r>
            <a:r>
              <a:rPr kumimoji="1" lang="en-US" altLang="ko-KR" sz="1100" dirty="0">
                <a:latin typeface="+mj-lt"/>
              </a:rPr>
              <a:t>model</a:t>
            </a:r>
            <a:r>
              <a:rPr kumimoji="1" lang="ko-KR" altLang="en-US" sz="1100" dirty="0">
                <a:latin typeface="+mj-lt"/>
              </a:rPr>
              <a:t>이 </a:t>
            </a:r>
            <a:r>
              <a:rPr kumimoji="1" lang="en-US" altLang="ko-KR" sz="1100" dirty="0">
                <a:latin typeface="+mj-lt"/>
              </a:rPr>
              <a:t>True</a:t>
            </a:r>
            <a:r>
              <a:rPr kumimoji="1" lang="ko-KR" altLang="en-US" sz="1100" dirty="0" err="1">
                <a:latin typeface="+mj-lt"/>
              </a:rPr>
              <a:t>라고</a:t>
            </a:r>
            <a:r>
              <a:rPr kumimoji="1" lang="ko-KR" altLang="en-US" sz="1100" dirty="0">
                <a:latin typeface="+mj-lt"/>
              </a:rPr>
              <a:t> 예측한 비율</a:t>
            </a:r>
            <a:r>
              <a:rPr kumimoji="1" lang="en-US" altLang="ko-KR" sz="1100" dirty="0">
                <a:latin typeface="+mj-lt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The plots show that the </a:t>
            </a:r>
            <a:r>
              <a:rPr kumimoji="1" lang="en-US" altLang="ko-KR" sz="1100" b="1" dirty="0">
                <a:latin typeface="+mj-lt"/>
              </a:rPr>
              <a:t>RPN method behaves gracefully</a:t>
            </a:r>
            <a:r>
              <a:rPr kumimoji="1" lang="en-US" altLang="ko-KR" sz="1100" dirty="0">
                <a:latin typeface="+mj-lt"/>
              </a:rPr>
              <a:t> when the number of proposals drops from 2000 to 300.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This explains why the RPN has a good ultimate detection </a:t>
            </a:r>
            <a:r>
              <a:rPr kumimoji="1" lang="en-US" altLang="ko-KR" sz="1100" dirty="0" err="1">
                <a:latin typeface="+mj-lt"/>
              </a:rPr>
              <a:t>mAP</a:t>
            </a:r>
            <a:r>
              <a:rPr kumimoji="1" lang="en-US" altLang="ko-KR" sz="1100" dirty="0">
                <a:latin typeface="+mj-lt"/>
              </a:rPr>
              <a:t> when using as few as 300 proposals.</a:t>
            </a: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EA496-FEE1-F26B-81E5-4720E1E9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2" y="1218252"/>
            <a:ext cx="5533540" cy="188402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73CFE17-7B31-9137-4E7C-4381A0FBFA08}"/>
              </a:ext>
            </a:extLst>
          </p:cNvPr>
          <p:cNvSpPr txBox="1">
            <a:spLocks/>
          </p:cNvSpPr>
          <p:nvPr/>
        </p:nvSpPr>
        <p:spPr>
          <a:xfrm>
            <a:off x="6106884" y="859315"/>
            <a:ext cx="5692374" cy="572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One-Stage Detection vs. Two-Stage Proposal + Detection</a:t>
            </a: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This experiments justifies the effectiveness of cascaded region proposals and object detection.</a:t>
            </a: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C06E2F-4186-5AE5-AE24-AB0B798C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921" y="1218252"/>
            <a:ext cx="5692374" cy="975836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602B88-4026-9A24-BCB6-3D0E6A4FB20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8295" y="859316"/>
            <a:ext cx="8589" cy="5472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Experiments &gt; Hyper Parameters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5872976" cy="572315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73CFE17-7B31-9137-4E7C-4381A0FBFA08}"/>
              </a:ext>
            </a:extLst>
          </p:cNvPr>
          <p:cNvSpPr txBox="1">
            <a:spLocks/>
          </p:cNvSpPr>
          <p:nvPr/>
        </p:nvSpPr>
        <p:spPr>
          <a:xfrm>
            <a:off x="6106884" y="859315"/>
            <a:ext cx="5692374" cy="572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kumimoji="1" lang="en-US" altLang="ko-KR" sz="11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602B88-4026-9A24-BCB6-3D0E6A4FB20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8295" y="859316"/>
            <a:ext cx="8589" cy="5472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496FE36-F0E4-0EE1-D556-4E8B5790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7" y="1179880"/>
            <a:ext cx="5187290" cy="3232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A7E576-573F-1329-489D-36E1D105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426" y="1179880"/>
            <a:ext cx="5187290" cy="1849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3ECBBA-7D54-BEBB-C5D5-FB00EDE6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55" y="3284449"/>
            <a:ext cx="4349691" cy="2037383"/>
          </a:xfrm>
          <a:prstGeom prst="rect">
            <a:avLst/>
          </a:prstGeom>
        </p:spPr>
      </p:pic>
      <p:pic>
        <p:nvPicPr>
          <p:cNvPr id="11" name="그림 10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5F70F1F6-AC42-71B7-3124-A02A93A4F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56" y="5321832"/>
            <a:ext cx="2568815" cy="1062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71A1DE6-C7F3-BF53-6890-3E0D7024019C}"/>
                  </a:ext>
                </a:extLst>
              </p14:cNvPr>
              <p14:cNvContentPartPr/>
              <p14:nvPr/>
            </p14:nvContentPartPr>
            <p14:xfrm>
              <a:off x="7229978" y="4545284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71A1DE6-C7F3-BF53-6890-3E0D702401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5978" y="443728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99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(My) Conclusion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+mj-lt"/>
              </a:rPr>
              <a:t>논문에서는 </a:t>
            </a:r>
            <a:r>
              <a:rPr kumimoji="1" lang="en-US" altLang="ko-KR" sz="1300" dirty="0">
                <a:latin typeface="+mj-lt"/>
              </a:rPr>
              <a:t>Faster R-CNN</a:t>
            </a:r>
            <a:r>
              <a:rPr kumimoji="1" lang="ko-KR" altLang="en-US" sz="1300" dirty="0">
                <a:latin typeface="+mj-lt"/>
              </a:rPr>
              <a:t>을 </a:t>
            </a:r>
            <a:r>
              <a:rPr kumimoji="1" lang="en-US" altLang="ko-KR" sz="1300" dirty="0">
                <a:latin typeface="+mj-lt"/>
              </a:rPr>
              <a:t>“unified object detection system to run at near real-time frame rates” </a:t>
            </a:r>
            <a:r>
              <a:rPr kumimoji="1" lang="ko-KR" altLang="en-US" sz="1300" dirty="0" err="1">
                <a:latin typeface="+mj-lt"/>
              </a:rPr>
              <a:t>라고</a:t>
            </a:r>
            <a:r>
              <a:rPr kumimoji="1" lang="ko-KR" altLang="en-US" sz="1300" dirty="0">
                <a:latin typeface="+mj-lt"/>
              </a:rPr>
              <a:t> 이야기 하는데</a:t>
            </a:r>
            <a:r>
              <a:rPr kumimoji="1" lang="en-US" altLang="ko-KR" sz="1300" dirty="0">
                <a:latin typeface="+mj-lt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RPN</a:t>
            </a:r>
            <a:r>
              <a:rPr kumimoji="1" lang="ko-KR" altLang="en-US" sz="1300" dirty="0">
                <a:latin typeface="+mj-lt"/>
              </a:rPr>
              <a:t>과 </a:t>
            </a:r>
            <a:r>
              <a:rPr kumimoji="1" lang="en-US" altLang="ko-KR" sz="1300" dirty="0">
                <a:latin typeface="+mj-lt"/>
              </a:rPr>
              <a:t>Fast R-CNN</a:t>
            </a:r>
            <a:r>
              <a:rPr kumimoji="1" lang="ko-KR" altLang="en-US" sz="1300" dirty="0">
                <a:latin typeface="+mj-lt"/>
              </a:rPr>
              <a:t>을 학습시키기 위한 </a:t>
            </a:r>
            <a:r>
              <a:rPr kumimoji="1" lang="en-US" altLang="ko-KR" sz="1300" dirty="0">
                <a:latin typeface="+mj-lt"/>
              </a:rPr>
              <a:t>4-step method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생각해봤을 때</a:t>
            </a:r>
            <a:r>
              <a:rPr kumimoji="1" lang="en-US" altLang="ko-KR" sz="1300" dirty="0">
                <a:latin typeface="+mj-lt"/>
              </a:rPr>
              <a:t>, unified object detection system</a:t>
            </a:r>
            <a:r>
              <a:rPr kumimoji="1" lang="ko-KR" altLang="en-US" sz="1300" dirty="0">
                <a:latin typeface="+mj-lt"/>
              </a:rPr>
              <a:t>이라고 주장하는 것에 대해서 의구심이 듦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(</a:t>
            </a:r>
            <a:r>
              <a:rPr kumimoji="1" lang="ko-KR" altLang="en-US" sz="1300" dirty="0">
                <a:latin typeface="+mj-lt"/>
              </a:rPr>
              <a:t>여전히 복잡한 </a:t>
            </a:r>
            <a:r>
              <a:rPr kumimoji="1" lang="en-US" altLang="ko-KR" sz="1300" dirty="0">
                <a:latin typeface="+mj-lt"/>
              </a:rPr>
              <a:t>training process…)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CNN</a:t>
            </a:r>
            <a:r>
              <a:rPr kumimoji="1" lang="ko-KR" altLang="en-US" sz="1300" dirty="0">
                <a:latin typeface="+mj-lt"/>
              </a:rPr>
              <a:t>의 발전에 따라 </a:t>
            </a:r>
            <a:r>
              <a:rPr kumimoji="1" lang="en-US" altLang="ko-KR" sz="1300" dirty="0">
                <a:latin typeface="+mj-lt"/>
              </a:rPr>
              <a:t>region proposal</a:t>
            </a:r>
            <a:r>
              <a:rPr kumimoji="1" lang="ko-KR" altLang="en-US" sz="1300" dirty="0">
                <a:latin typeface="+mj-lt"/>
              </a:rPr>
              <a:t>하는 방법이 과거의 </a:t>
            </a:r>
            <a:r>
              <a:rPr kumimoji="1" lang="en-US" altLang="ko-KR" sz="1300" dirty="0">
                <a:latin typeface="+mj-lt"/>
              </a:rPr>
              <a:t>handcraft </a:t>
            </a:r>
            <a:r>
              <a:rPr kumimoji="1" lang="ko-KR" altLang="en-US" sz="1300" dirty="0">
                <a:latin typeface="+mj-lt"/>
              </a:rPr>
              <a:t>방식에서 </a:t>
            </a:r>
            <a:r>
              <a:rPr kumimoji="1" lang="en-US" altLang="ko-KR" sz="1300" dirty="0">
                <a:latin typeface="+mj-lt"/>
              </a:rPr>
              <a:t>CNN </a:t>
            </a:r>
            <a:r>
              <a:rPr kumimoji="1" lang="ko-KR" altLang="en-US" sz="1300" dirty="0">
                <a:latin typeface="+mj-lt"/>
              </a:rPr>
              <a:t>방식으로 대체되는 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시대적으로 자연스러운 연구 흐름이라는 생각이 들어</a:t>
            </a:r>
            <a:r>
              <a:rPr kumimoji="1" lang="en-US" altLang="ko-KR" sz="1300" dirty="0">
                <a:latin typeface="+mj-lt"/>
              </a:rPr>
              <a:t>,</a:t>
            </a:r>
            <a:r>
              <a:rPr kumimoji="1" lang="ko-KR" altLang="en-US" sz="1300" dirty="0">
                <a:latin typeface="+mj-lt"/>
              </a:rPr>
              <a:t> 획기적인 연구를 제시했다는 생각은 들지 않음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Scale</a:t>
            </a:r>
            <a:r>
              <a:rPr kumimoji="1" lang="ko-KR" altLang="en-US" sz="1300" dirty="0">
                <a:latin typeface="+mj-lt"/>
              </a:rPr>
              <a:t>과</a:t>
            </a:r>
            <a:r>
              <a:rPr kumimoji="1" lang="en-US" altLang="ko-KR" sz="1300" dirty="0">
                <a:latin typeface="+mj-lt"/>
              </a:rPr>
              <a:t> Translation</a:t>
            </a:r>
            <a:r>
              <a:rPr kumimoji="1" lang="ko-KR" altLang="en-US" sz="1300" dirty="0">
                <a:latin typeface="+mj-lt"/>
              </a:rPr>
              <a:t>에 </a:t>
            </a:r>
            <a:r>
              <a:rPr kumimoji="1" lang="en-US" altLang="ko-KR" sz="1300" dirty="0">
                <a:latin typeface="+mj-lt"/>
              </a:rPr>
              <a:t>invariant</a:t>
            </a:r>
            <a:r>
              <a:rPr kumimoji="1" lang="ko-KR" altLang="en-US" sz="1300" dirty="0">
                <a:latin typeface="+mj-lt"/>
              </a:rPr>
              <a:t>한 </a:t>
            </a:r>
            <a:r>
              <a:rPr kumimoji="1" lang="en-US" altLang="ko-KR" sz="1300" dirty="0">
                <a:latin typeface="+mj-lt"/>
              </a:rPr>
              <a:t>detection</a:t>
            </a:r>
            <a:r>
              <a:rPr kumimoji="1" lang="ko-KR" altLang="en-US" sz="1300" dirty="0">
                <a:latin typeface="+mj-lt"/>
              </a:rPr>
              <a:t>을 위해</a:t>
            </a:r>
            <a:r>
              <a:rPr kumimoji="1" lang="en-US" altLang="ko-KR" sz="1300" dirty="0">
                <a:latin typeface="+mj-lt"/>
              </a:rPr>
              <a:t>, </a:t>
            </a:r>
            <a:r>
              <a:rPr kumimoji="1" lang="en-US" altLang="ko-KR" sz="1300" b="1" dirty="0">
                <a:latin typeface="+mj-lt"/>
              </a:rPr>
              <a:t>anchor boxes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도입했다는 점에서 후행 연구에 </a:t>
            </a:r>
            <a:r>
              <a:rPr kumimoji="1" lang="en-US" altLang="ko-KR" sz="1300" dirty="0">
                <a:latin typeface="+mj-lt"/>
              </a:rPr>
              <a:t>contribution</a:t>
            </a:r>
            <a:r>
              <a:rPr kumimoji="1" lang="ko-KR" altLang="en-US" sz="1300" dirty="0">
                <a:latin typeface="+mj-lt"/>
              </a:rPr>
              <a:t>을 했을 것이라 생각함</a:t>
            </a:r>
            <a:r>
              <a:rPr kumimoji="1" lang="en-US" altLang="ko-KR" sz="13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16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Outline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14" y="859316"/>
            <a:ext cx="11952383" cy="566259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/>
              <a:t>1.   The two types of object detector</a:t>
            </a:r>
            <a:r>
              <a:rPr kumimoji="1" lang="ko-KR" altLang="en-US" sz="1100" b="1" dirty="0"/>
              <a:t> </a:t>
            </a:r>
            <a:endParaRPr kumimoji="1" lang="en-US" altLang="ko-KR" sz="1100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2-stage detector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1-stage detector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/>
              <a:t>2.   (Simple) R-CNN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The origin of R-CNN variants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Module 1 : Region proposals using selective search.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Module 2 : Feature extraction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using CNNs.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Module 3 : Class-specific linear SVMs.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/>
              <a:t>3.   (Simple) Fast R-CNN</a:t>
            </a:r>
            <a:r>
              <a:rPr kumimoji="1" lang="ko-KR" altLang="en-US" sz="1100" b="1" dirty="0"/>
              <a:t> </a:t>
            </a:r>
            <a:endParaRPr kumimoji="1" lang="en-US" altLang="ko-KR" sz="1100" b="1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R-CNN</a:t>
            </a:r>
            <a:r>
              <a:rPr kumimoji="1" lang="ko-KR" altLang="en-US" sz="1100" dirty="0"/>
              <a:t>의 단점</a:t>
            </a:r>
            <a:endParaRPr kumimoji="1" lang="en-US" altLang="ko-KR" sz="11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ko-KR" altLang="en-US" sz="1100" dirty="0"/>
              <a:t>개선된 점 </a:t>
            </a:r>
            <a:r>
              <a:rPr kumimoji="1" lang="en-US" altLang="ko-KR" sz="1100" dirty="0"/>
              <a:t>:  </a:t>
            </a:r>
            <a:r>
              <a:rPr kumimoji="1" lang="en-US" altLang="ko-KR" sz="1100" dirty="0" err="1"/>
              <a:t>RoI</a:t>
            </a:r>
            <a:r>
              <a:rPr kumimoji="1" lang="en-US" altLang="ko-KR" sz="1100" dirty="0"/>
              <a:t> Pooling, a single-stage training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/>
              <a:t>4.   (Detail) Faster R-CNN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Fast R-CNN</a:t>
            </a:r>
            <a:r>
              <a:rPr kumimoji="1" lang="ko-KR" altLang="en-US" sz="1100" dirty="0"/>
              <a:t>의 단점과 </a:t>
            </a:r>
            <a:r>
              <a:rPr kumimoji="1" lang="en-US" altLang="ko-KR" sz="1100" dirty="0"/>
              <a:t>Related Work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Region Proposal Networks (Anchors, Loss, Training)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Sharing Features for RPN and Fast R-CNN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/>
              <a:t>Experiments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/>
              <a:t>5.   (My) Conclusion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8" y="57036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The two types of object detector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763" y="967386"/>
            <a:ext cx="5656993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2-stage detector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/>
              <a:t>   </a:t>
            </a: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Region Proposal</a:t>
            </a:r>
            <a:r>
              <a:rPr kumimoji="1" lang="ko-KR" altLang="en-US" sz="1100" dirty="0"/>
              <a:t>과 </a:t>
            </a:r>
            <a:r>
              <a:rPr kumimoji="1" lang="en-US" altLang="ko-KR" sz="1100" dirty="0"/>
              <a:t>Classification</a:t>
            </a:r>
            <a:r>
              <a:rPr kumimoji="1" lang="ko-KR" altLang="en-US" sz="1100" dirty="0"/>
              <a:t>이 순차적으로 이루어짐</a:t>
            </a:r>
            <a:endParaRPr kumimoji="1" lang="en-US" altLang="ko-KR" sz="11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/>
              <a:t>   </a:t>
            </a:r>
            <a:r>
              <a:rPr kumimoji="1" lang="en-US" altLang="ko-KR" sz="1100" dirty="0"/>
              <a:t>-</a:t>
            </a:r>
            <a:r>
              <a:rPr kumimoji="1" lang="ko-KR" altLang="en-US" sz="1100" dirty="0"/>
              <a:t> 비교적 느리지만 성능이 좋음</a:t>
            </a:r>
            <a:endParaRPr kumimoji="1" lang="en-US" altLang="ko-KR" sz="11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/>
              <a:t>    </a:t>
            </a:r>
            <a:r>
              <a:rPr kumimoji="1" lang="en-US" altLang="ko-KR" sz="1100" dirty="0"/>
              <a:t>   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Ex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R-CNN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variants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(R-CNN,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Fast R-CNN, Faster R-CNN, Mask R-CNN, …)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AE206A5-6483-7835-E298-3A7D9F787405}"/>
              </a:ext>
            </a:extLst>
          </p:cNvPr>
          <p:cNvCxnSpPr>
            <a:cxnSpLocks/>
          </p:cNvCxnSpPr>
          <p:nvPr/>
        </p:nvCxnSpPr>
        <p:spPr>
          <a:xfrm flipV="1">
            <a:off x="5993478" y="1033998"/>
            <a:ext cx="3285" cy="35958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45CD39-D0DB-A5CA-7F47-98A790493091}"/>
              </a:ext>
            </a:extLst>
          </p:cNvPr>
          <p:cNvSpPr txBox="1">
            <a:spLocks/>
          </p:cNvSpPr>
          <p:nvPr/>
        </p:nvSpPr>
        <p:spPr>
          <a:xfrm>
            <a:off x="223023" y="967386"/>
            <a:ext cx="5872976" cy="560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300" b="1" dirty="0"/>
              <a:t>1-stage detector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:</a:t>
            </a:r>
            <a:endParaRPr kumimoji="1" lang="en-US" altLang="ko-KR" sz="13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1100" dirty="0"/>
              <a:t>   </a:t>
            </a:r>
            <a:r>
              <a:rPr kumimoji="1" lang="en-US" altLang="ko-KR" sz="1100" dirty="0"/>
              <a:t>-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Region Proposal</a:t>
            </a:r>
            <a:r>
              <a:rPr kumimoji="1" lang="ko-KR" altLang="en-US" sz="1100" dirty="0"/>
              <a:t>과 </a:t>
            </a:r>
            <a:r>
              <a:rPr kumimoji="1" lang="en-US" altLang="ko-KR" sz="1100" dirty="0"/>
              <a:t>Classification</a:t>
            </a:r>
            <a:r>
              <a:rPr kumimoji="1" lang="ko-KR" altLang="en-US" sz="1100" dirty="0"/>
              <a:t>이 동시에 이루어짐</a:t>
            </a:r>
            <a:endParaRPr kumimoji="1" lang="en-US" altLang="ko-KR" sz="11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/>
              <a:t>   </a:t>
            </a:r>
            <a:r>
              <a:rPr kumimoji="1" lang="en-US" altLang="ko-KR" sz="1100" dirty="0"/>
              <a:t>-</a:t>
            </a:r>
            <a:r>
              <a:rPr kumimoji="1" lang="ko-KR" altLang="en-US" sz="1100" dirty="0"/>
              <a:t> 비교적 빠르지만 성능이 떨어짐</a:t>
            </a:r>
            <a:endParaRPr kumimoji="1" lang="en-US" altLang="ko-KR" sz="1100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/>
              <a:t>     </a:t>
            </a:r>
            <a:r>
              <a:rPr kumimoji="1" lang="en-US" altLang="ko-KR" sz="1100" dirty="0"/>
              <a:t>   Ex : Yolo, SSD, </a:t>
            </a:r>
            <a:r>
              <a:rPr kumimoji="1" lang="en-US" altLang="ko-KR" sz="1100" dirty="0" err="1"/>
              <a:t>RetinaNet</a:t>
            </a:r>
            <a:r>
              <a:rPr kumimoji="1" lang="en-US" altLang="ko-KR" sz="1100" dirty="0"/>
              <a:t>, </a:t>
            </a:r>
            <a:r>
              <a:rPr kumimoji="1" lang="en-US" altLang="ko-KR" sz="1100" dirty="0" err="1"/>
              <a:t>RefineDet</a:t>
            </a:r>
            <a:r>
              <a:rPr kumimoji="1" lang="en-US" altLang="ko-KR" sz="1100" dirty="0"/>
              <a:t>, …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en-US" altLang="ko-KR" sz="13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A673201-B82C-76B6-5463-266BF64E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683" y="4671306"/>
            <a:ext cx="5772576" cy="18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DBB1D7-24C0-AA70-4594-19090E48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03" y="2608165"/>
            <a:ext cx="5081968" cy="1641667"/>
          </a:xfrm>
          <a:prstGeom prst="rect">
            <a:avLst/>
          </a:prstGeom>
        </p:spPr>
      </p:pic>
      <p:pic>
        <p:nvPicPr>
          <p:cNvPr id="25" name="그림 2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E551A30-05D2-A7B0-C396-91A2D1B2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39" y="2596227"/>
            <a:ext cx="5061952" cy="16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7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R-CNN : The origin of R-CNN variants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2012</a:t>
            </a:r>
            <a:r>
              <a:rPr kumimoji="1" lang="ko-KR" altLang="en-US" sz="1300" dirty="0">
                <a:latin typeface="+mj-lt"/>
              </a:rPr>
              <a:t>년 </a:t>
            </a:r>
            <a:r>
              <a:rPr kumimoji="1" lang="en-US" altLang="ko-KR" sz="1300" dirty="0" err="1">
                <a:latin typeface="+mj-lt"/>
              </a:rPr>
              <a:t>Krizhevsky</a:t>
            </a:r>
            <a:r>
              <a:rPr kumimoji="1" lang="en-US" altLang="ko-KR" sz="1300" dirty="0">
                <a:latin typeface="+mj-lt"/>
              </a:rPr>
              <a:t>(</a:t>
            </a:r>
            <a:r>
              <a:rPr kumimoji="1" lang="en-US" altLang="ko-KR" sz="1300" dirty="0" err="1">
                <a:latin typeface="+mj-lt"/>
              </a:rPr>
              <a:t>AlexNet</a:t>
            </a:r>
            <a:r>
              <a:rPr kumimoji="1" lang="en-US" altLang="ko-KR" sz="1300" dirty="0">
                <a:latin typeface="+mj-lt"/>
              </a:rPr>
              <a:t>)</a:t>
            </a:r>
            <a:r>
              <a:rPr kumimoji="1" lang="ko-KR" altLang="en-US" sz="1300" dirty="0">
                <a:latin typeface="+mj-lt"/>
              </a:rPr>
              <a:t>는 </a:t>
            </a:r>
            <a:r>
              <a:rPr kumimoji="1" lang="en-US" altLang="ko-KR" sz="1300" dirty="0">
                <a:latin typeface="+mj-lt"/>
              </a:rPr>
              <a:t>ImageNet Large Scale Visual Recognition Challenge(ILSVRC)</a:t>
            </a:r>
            <a:r>
              <a:rPr kumimoji="1" lang="ko-KR" altLang="en-US" sz="1300" dirty="0">
                <a:latin typeface="+mj-lt"/>
              </a:rPr>
              <a:t>에서 </a:t>
            </a:r>
            <a:r>
              <a:rPr kumimoji="1" lang="en-US" altLang="ko-KR" sz="1300" dirty="0">
                <a:latin typeface="+mj-lt"/>
              </a:rPr>
              <a:t>CNNs</a:t>
            </a:r>
            <a:r>
              <a:rPr kumimoji="1" lang="ko-KR" altLang="en-US" sz="1300" dirty="0">
                <a:latin typeface="+mj-lt"/>
              </a:rPr>
              <a:t>을 사용한 </a:t>
            </a:r>
            <a:r>
              <a:rPr kumimoji="1" lang="en-US" altLang="ko-KR" sz="1300" dirty="0">
                <a:latin typeface="+mj-lt"/>
              </a:rPr>
              <a:t>image classification</a:t>
            </a:r>
            <a:r>
              <a:rPr kumimoji="1" lang="ko-KR" altLang="en-US" sz="1300" dirty="0">
                <a:latin typeface="+mj-lt"/>
              </a:rPr>
              <a:t>의 잠재력을 보임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The central issue</a:t>
            </a:r>
            <a:r>
              <a:rPr kumimoji="1" lang="en-US" altLang="ko-KR" sz="1300" dirty="0">
                <a:latin typeface="+mj-lt"/>
              </a:rPr>
              <a:t> can be distilled to the following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    “To what extent do the CNN classification results on ImageNet generalize to object detection results on the PASCAL VOC Challenge?”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We bridged the gap between image classification and object detection </a:t>
            </a:r>
            <a:r>
              <a:rPr kumimoji="1" lang="en-US" altLang="ko-KR" sz="1300" b="1" dirty="0">
                <a:latin typeface="+mj-lt"/>
              </a:rPr>
              <a:t>by developing solutions of two problems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    1. How can we localize objects with a deep network?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b="1" dirty="0">
                <a:latin typeface="+mj-lt"/>
              </a:rPr>
              <a:t>       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recognition using regions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    2. How can we train a high-capacity model with only a small quantity of annotated detection data?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  </a:t>
            </a:r>
            <a:r>
              <a:rPr kumimoji="1" lang="en-US" altLang="ko-KR" sz="1300" dirty="0">
                <a:latin typeface="+mj-lt"/>
              </a:rPr>
              <a:t>     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 ImageNet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에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pre-training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 후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,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PASCAL dataset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에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fine-tuning.</a:t>
            </a:r>
            <a:r>
              <a:rPr kumimoji="1" lang="en-US" altLang="ko-KR" sz="1300" b="1" dirty="0">
                <a:latin typeface="+mj-lt"/>
              </a:rPr>
              <a:t>   </a:t>
            </a:r>
          </a:p>
        </p:txBody>
      </p:sp>
      <p:sp>
        <p:nvSpPr>
          <p:cNvPr id="4" name="오른쪽 중괄호[R] 3">
            <a:extLst>
              <a:ext uri="{FF2B5EF4-FFF2-40B4-BE49-F238E27FC236}">
                <a16:creationId xmlns:a16="http://schemas.microsoft.com/office/drawing/2014/main" id="{CB6A4DEC-F88F-34A8-B01F-BF3C130F280C}"/>
              </a:ext>
            </a:extLst>
          </p:cNvPr>
          <p:cNvSpPr/>
          <p:nvPr/>
        </p:nvSpPr>
        <p:spPr>
          <a:xfrm>
            <a:off x="8483936" y="3429000"/>
            <a:ext cx="327004" cy="19968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3B3654A-0E0C-9DD1-3C3C-07438983342B}"/>
              </a:ext>
            </a:extLst>
          </p:cNvPr>
          <p:cNvSpPr txBox="1">
            <a:spLocks/>
          </p:cNvSpPr>
          <p:nvPr/>
        </p:nvSpPr>
        <p:spPr>
          <a:xfrm>
            <a:off x="8810940" y="4142808"/>
            <a:ext cx="1192959" cy="569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+mj-lt"/>
              </a:rPr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400453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R-CNN : consists of three modules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5610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1.   Region Proposals : </a:t>
            </a:r>
            <a:endParaRPr kumimoji="1" lang="en-US" altLang="ko-KR" sz="18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</a:rPr>
              <a:t>      </a:t>
            </a:r>
            <a:r>
              <a:rPr kumimoji="1" lang="en-US" altLang="ko-KR" sz="1100" dirty="0">
                <a:latin typeface="+mj-lt"/>
              </a:rPr>
              <a:t>-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b="1" dirty="0">
                <a:latin typeface="+mj-lt"/>
              </a:rPr>
              <a:t>region proposal</a:t>
            </a:r>
            <a:r>
              <a:rPr kumimoji="1" lang="ko-KR" altLang="en-US" sz="1100" dirty="0">
                <a:latin typeface="+mj-lt"/>
              </a:rPr>
              <a:t>을 생성하는 방법에 대한 다양한 논문들이 있음</a:t>
            </a: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</a:rPr>
              <a:t>      </a:t>
            </a:r>
            <a:r>
              <a:rPr kumimoji="1" lang="en-US" altLang="ko-KR" sz="1100" dirty="0">
                <a:latin typeface="+mj-lt"/>
              </a:rPr>
              <a:t>-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R-CNN</a:t>
            </a:r>
            <a:r>
              <a:rPr kumimoji="1" lang="ko-KR" altLang="en-US" sz="1100" dirty="0">
                <a:latin typeface="+mj-lt"/>
              </a:rPr>
              <a:t>은 </a:t>
            </a:r>
            <a:r>
              <a:rPr kumimoji="1" lang="en-US" altLang="ko-KR" sz="1100" dirty="0">
                <a:latin typeface="+mj-lt"/>
              </a:rPr>
              <a:t>prior detection works(“</a:t>
            </a:r>
            <a:r>
              <a:rPr kumimoji="1" lang="en-US" altLang="ko-KR" sz="1100" dirty="0">
                <a:latin typeface="+mj-lt"/>
                <a:hlinkClick r:id="rId3"/>
              </a:rPr>
              <a:t>Selective search for object recognition</a:t>
            </a:r>
            <a:r>
              <a:rPr kumimoji="1" lang="en-US" altLang="ko-KR" sz="1100" dirty="0">
                <a:latin typeface="+mj-lt"/>
              </a:rPr>
              <a:t>”, “</a:t>
            </a:r>
            <a:r>
              <a:rPr kumimoji="1" lang="en-US" altLang="ko-KR" sz="1100" dirty="0" err="1">
                <a:latin typeface="+mj-lt"/>
                <a:hlinkClick r:id="rId4"/>
              </a:rPr>
              <a:t>Regionlets</a:t>
            </a:r>
            <a:r>
              <a:rPr kumimoji="1" lang="en-US" altLang="ko-KR" sz="1100" dirty="0">
                <a:latin typeface="+mj-lt"/>
                <a:hlinkClick r:id="rId4"/>
              </a:rPr>
              <a:t> for generic object detection</a:t>
            </a:r>
            <a:r>
              <a:rPr kumimoji="1" lang="en-US" altLang="ko-KR" sz="1100" dirty="0">
                <a:latin typeface="+mj-lt"/>
              </a:rPr>
              <a:t>”)</a:t>
            </a:r>
            <a:r>
              <a:rPr kumimoji="1" lang="ko-KR" altLang="en-US" sz="1100" dirty="0">
                <a:latin typeface="+mj-lt"/>
              </a:rPr>
              <a:t>와 비교를 가능하게 하기 위해 </a:t>
            </a:r>
            <a:r>
              <a:rPr kumimoji="1" lang="en-US" altLang="ko-KR" sz="1100" b="1" dirty="0">
                <a:latin typeface="+mj-lt"/>
              </a:rPr>
              <a:t>selective search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사용하여 </a:t>
            </a: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</a:rPr>
              <a:t>        </a:t>
            </a:r>
            <a:r>
              <a:rPr kumimoji="1" lang="en-US" altLang="ko-KR" sz="1100" b="1" dirty="0">
                <a:latin typeface="+mj-lt"/>
              </a:rPr>
              <a:t>2000</a:t>
            </a:r>
            <a:r>
              <a:rPr kumimoji="1" lang="ko-KR" altLang="en-US" sz="1100" b="1" dirty="0">
                <a:latin typeface="+mj-lt"/>
              </a:rPr>
              <a:t>개의 </a:t>
            </a:r>
            <a:r>
              <a:rPr kumimoji="1" lang="en-US" altLang="ko-KR" sz="1100" b="1" dirty="0">
                <a:latin typeface="+mj-lt"/>
              </a:rPr>
              <a:t>region proposals</a:t>
            </a:r>
            <a:r>
              <a:rPr kumimoji="1" lang="ko-KR" altLang="en-US" sz="1100" b="1" dirty="0">
                <a:latin typeface="+mj-lt"/>
              </a:rPr>
              <a:t> 생성</a:t>
            </a:r>
            <a:r>
              <a:rPr kumimoji="1" lang="en-US" altLang="ko-KR" sz="1100" b="1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2.   Feature Extraction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</a:rPr>
              <a:t>      </a:t>
            </a:r>
            <a:r>
              <a:rPr kumimoji="1" lang="en-US" altLang="ko-KR" sz="1100" dirty="0">
                <a:latin typeface="+mj-lt"/>
              </a:rPr>
              <a:t>-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2000</a:t>
            </a:r>
            <a:r>
              <a:rPr kumimoji="1" lang="ko-KR" altLang="en-US" sz="1100" dirty="0">
                <a:latin typeface="+mj-lt"/>
              </a:rPr>
              <a:t>개 각각의 </a:t>
            </a:r>
            <a:r>
              <a:rPr kumimoji="1" lang="en-US" altLang="ko-KR" sz="1100" dirty="0">
                <a:latin typeface="+mj-lt"/>
              </a:rPr>
              <a:t>region proposal</a:t>
            </a:r>
            <a:r>
              <a:rPr kumimoji="1" lang="ko-KR" altLang="en-US" sz="1100" dirty="0">
                <a:latin typeface="+mj-lt"/>
              </a:rPr>
              <a:t>에 대해 </a:t>
            </a:r>
            <a:r>
              <a:rPr kumimoji="1" lang="en-US" altLang="ko-KR" sz="1100" b="1" dirty="0">
                <a:latin typeface="+mj-lt"/>
              </a:rPr>
              <a:t>CNN</a:t>
            </a:r>
            <a:r>
              <a:rPr kumimoji="1" lang="ko-KR" altLang="en-US" sz="1100" b="1" dirty="0">
                <a:latin typeface="+mj-lt"/>
              </a:rPr>
              <a:t>을 적용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fixed-length feature vector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생성</a:t>
            </a: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kumimoji="1" lang="en-US" altLang="ko-KR" sz="1300" b="1" dirty="0">
                <a:latin typeface="+mj-lt"/>
              </a:rPr>
              <a:t>Class-specific linear SVMs :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</a:rPr>
              <a:t>      </a:t>
            </a:r>
            <a:r>
              <a:rPr kumimoji="1" lang="en-US" altLang="ko-KR" sz="1100" dirty="0">
                <a:latin typeface="+mj-lt"/>
              </a:rPr>
              <a:t>-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2000</a:t>
            </a:r>
            <a:r>
              <a:rPr kumimoji="1" lang="ko-KR" altLang="en-US" sz="1100" dirty="0">
                <a:latin typeface="+mj-lt"/>
              </a:rPr>
              <a:t>개 각각의 </a:t>
            </a:r>
            <a:r>
              <a:rPr kumimoji="1" lang="en-US" altLang="ko-KR" sz="1100" dirty="0">
                <a:latin typeface="+mj-lt"/>
              </a:rPr>
              <a:t>feature vector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b="1" dirty="0">
                <a:latin typeface="+mj-lt"/>
              </a:rPr>
              <a:t>SVMs</a:t>
            </a:r>
            <a:r>
              <a:rPr kumimoji="1" lang="ko-KR" altLang="en-US" sz="1100" b="1" dirty="0" err="1">
                <a:latin typeface="+mj-lt"/>
              </a:rPr>
              <a:t>으로</a:t>
            </a:r>
            <a:r>
              <a:rPr kumimoji="1" lang="ko-KR" altLang="en-US" sz="1100" b="1" dirty="0">
                <a:latin typeface="+mj-lt"/>
              </a:rPr>
              <a:t> </a:t>
            </a:r>
            <a:r>
              <a:rPr kumimoji="1" lang="en-US" altLang="ko-KR" sz="1100" b="1" dirty="0">
                <a:latin typeface="+mj-lt"/>
              </a:rPr>
              <a:t>classification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Test-time detection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- class-independent</a:t>
            </a:r>
            <a:r>
              <a:rPr kumimoji="1" lang="ko-KR" altLang="en-US" sz="1100" dirty="0">
                <a:latin typeface="+mj-lt"/>
              </a:rPr>
              <a:t>하도록 </a:t>
            </a:r>
            <a:r>
              <a:rPr kumimoji="1" lang="en-US" altLang="ko-KR" sz="1100" dirty="0">
                <a:latin typeface="+mj-lt"/>
              </a:rPr>
              <a:t>greedy NMS </a:t>
            </a:r>
            <a:r>
              <a:rPr kumimoji="1" lang="ko-KR" altLang="en-US" sz="1100" dirty="0">
                <a:latin typeface="+mj-lt"/>
              </a:rPr>
              <a:t>적용하여</a:t>
            </a: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</a:t>
            </a:r>
            <a:r>
              <a:rPr kumimoji="1" lang="ko-KR" altLang="en-US" sz="1100" dirty="0">
                <a:latin typeface="+mj-lt"/>
              </a:rPr>
              <a:t>지정된 </a:t>
            </a:r>
            <a:r>
              <a:rPr kumimoji="1" lang="en-US" altLang="ko-KR" sz="1100" dirty="0">
                <a:latin typeface="+mj-lt"/>
              </a:rPr>
              <a:t>threshold</a:t>
            </a:r>
            <a:r>
              <a:rPr kumimoji="1" lang="ko-KR" altLang="en-US" sz="1100" dirty="0">
                <a:latin typeface="+mj-lt"/>
              </a:rPr>
              <a:t>보다 높고</a:t>
            </a:r>
            <a:r>
              <a:rPr kumimoji="1" lang="en-US" altLang="ko-KR" sz="1100" dirty="0">
                <a:latin typeface="+mj-lt"/>
              </a:rPr>
              <a:t>, </a:t>
            </a:r>
            <a:r>
              <a:rPr kumimoji="1" lang="ko-KR" altLang="en-US" sz="1100" dirty="0">
                <a:latin typeface="+mj-lt"/>
              </a:rPr>
              <a:t>지금의 </a:t>
            </a:r>
            <a:r>
              <a:rPr kumimoji="1" lang="en-US" altLang="ko-KR" sz="1100" dirty="0">
                <a:latin typeface="+mj-lt"/>
              </a:rPr>
              <a:t>region score</a:t>
            </a:r>
            <a:r>
              <a:rPr kumimoji="1" lang="ko-KR" altLang="en-US" sz="1100" dirty="0">
                <a:latin typeface="+mj-lt"/>
              </a:rPr>
              <a:t>보다 </a:t>
            </a:r>
            <a:r>
              <a:rPr kumimoji="1" lang="en-US" altLang="ko-KR" sz="1100" dirty="0">
                <a:latin typeface="+mj-lt"/>
              </a:rPr>
              <a:t>higher score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가진</a:t>
            </a: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   region</a:t>
            </a:r>
            <a:r>
              <a:rPr kumimoji="1" lang="ko-KR" altLang="en-US" sz="1100" dirty="0">
                <a:latin typeface="+mj-lt"/>
              </a:rPr>
              <a:t>과의 </a:t>
            </a:r>
            <a:r>
              <a:rPr kumimoji="1" lang="en-US" altLang="ko-KR" sz="1100" dirty="0" err="1">
                <a:latin typeface="+mj-lt"/>
              </a:rPr>
              <a:t>IoU</a:t>
            </a:r>
            <a:r>
              <a:rPr kumimoji="1" lang="ko-KR" altLang="en-US" sz="1100" dirty="0">
                <a:latin typeface="+mj-lt"/>
              </a:rPr>
              <a:t>가 존재한다면 </a:t>
            </a:r>
            <a:r>
              <a:rPr kumimoji="1" lang="en-US" altLang="ko-KR" sz="1100" dirty="0">
                <a:latin typeface="+mj-lt"/>
              </a:rPr>
              <a:t>reject. (= </a:t>
            </a:r>
            <a:r>
              <a:rPr kumimoji="1" lang="ko-KR" altLang="en-US" sz="1100" dirty="0">
                <a:latin typeface="+mj-lt"/>
              </a:rPr>
              <a:t>중복 </a:t>
            </a:r>
            <a:r>
              <a:rPr kumimoji="1" lang="en-US" altLang="ko-KR" sz="1100" dirty="0">
                <a:latin typeface="+mj-lt"/>
              </a:rPr>
              <a:t>detection reject)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(training detail</a:t>
            </a:r>
            <a:r>
              <a:rPr kumimoji="1" lang="ko-KR" altLang="en-US" sz="1300" b="1" dirty="0">
                <a:latin typeface="+mj-lt"/>
              </a:rPr>
              <a:t>에 대해서는 생략</a:t>
            </a:r>
            <a:r>
              <a:rPr kumimoji="1" lang="en-US" altLang="ko-KR" sz="1300" b="1" dirty="0">
                <a:latin typeface="+mj-lt"/>
              </a:rPr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B5D663-8A08-0930-F872-99621EC57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7"/>
          <a:stretch/>
        </p:blipFill>
        <p:spPr bwMode="auto">
          <a:xfrm>
            <a:off x="6527935" y="2340883"/>
            <a:ext cx="5274302" cy="217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952F996-5AE2-0A18-486F-61E79EEF7FE7}"/>
              </a:ext>
            </a:extLst>
          </p:cNvPr>
          <p:cNvCxnSpPr>
            <a:cxnSpLocks/>
          </p:cNvCxnSpPr>
          <p:nvPr/>
        </p:nvCxnSpPr>
        <p:spPr>
          <a:xfrm flipH="1">
            <a:off x="296725" y="4148107"/>
            <a:ext cx="5085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0D74F2A-9C84-BFFE-83C3-B09704370A66}"/>
              </a:ext>
            </a:extLst>
          </p:cNvPr>
          <p:cNvCxnSpPr>
            <a:cxnSpLocks/>
          </p:cNvCxnSpPr>
          <p:nvPr/>
        </p:nvCxnSpPr>
        <p:spPr>
          <a:xfrm>
            <a:off x="5382249" y="4148107"/>
            <a:ext cx="0" cy="21558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1B33C3-E3D1-9D61-3F75-727EE5AA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59" y="4521142"/>
            <a:ext cx="3668699" cy="20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D6B958E-C5A0-D9AC-F32D-026323DC447C}"/>
              </a:ext>
            </a:extLst>
          </p:cNvPr>
          <p:cNvCxnSpPr>
            <a:cxnSpLocks/>
          </p:cNvCxnSpPr>
          <p:nvPr/>
        </p:nvCxnSpPr>
        <p:spPr>
          <a:xfrm flipH="1">
            <a:off x="6777258" y="4517116"/>
            <a:ext cx="5085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2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 R-CNN : R-CNN</a:t>
            </a:r>
            <a:r>
              <a:rPr kumimoji="1" lang="ko-KR" altLang="en-US" sz="2800" b="1" dirty="0"/>
              <a:t>의 단점</a:t>
            </a:r>
            <a:endParaRPr kumimoji="1" lang="en-US" altLang="ko-KR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5610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>
                <a:latin typeface="+mj-lt"/>
              </a:rPr>
              <a:t>1. Training is a multi-stage pipeline(CNN, SVM, </a:t>
            </a:r>
            <a:r>
              <a:rPr kumimoji="1" lang="en-US" altLang="ko-KR" sz="1100" b="1" dirty="0" err="1">
                <a:latin typeface="+mj-lt"/>
              </a:rPr>
              <a:t>Bbox</a:t>
            </a:r>
            <a:r>
              <a:rPr kumimoji="1" lang="en-US" altLang="ko-KR" sz="1100" b="1" dirty="0">
                <a:latin typeface="+mj-lt"/>
              </a:rPr>
              <a:t> Regression)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ko-KR" sz="1100" dirty="0">
                <a:latin typeface="+mj-lt"/>
              </a:rPr>
              <a:t>End-to-end training</a:t>
            </a:r>
            <a:r>
              <a:rPr kumimoji="1" lang="ko-KR" altLang="en-US" sz="1100" dirty="0">
                <a:latin typeface="+mj-lt"/>
              </a:rPr>
              <a:t>이 되지 않아 비효율적</a:t>
            </a:r>
            <a:r>
              <a:rPr kumimoji="1" lang="en-US" altLang="ko-KR" sz="1100" dirty="0">
                <a:latin typeface="+mj-lt"/>
              </a:rPr>
              <a:t>, </a:t>
            </a:r>
            <a:r>
              <a:rPr kumimoji="1" lang="ko-KR" altLang="en-US" sz="1100" dirty="0">
                <a:latin typeface="+mj-lt"/>
              </a:rPr>
              <a:t>시간이 오래 걸림</a:t>
            </a: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>
                <a:latin typeface="+mj-lt"/>
              </a:rPr>
              <a:t>2. Training is expensive in space and time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ko-KR" altLang="en-US" sz="1100" dirty="0">
                <a:latin typeface="+mj-lt"/>
              </a:rPr>
              <a:t>각 </a:t>
            </a:r>
            <a:r>
              <a:rPr kumimoji="1" lang="en-US" altLang="ko-KR" sz="1100" dirty="0">
                <a:latin typeface="+mj-lt"/>
              </a:rPr>
              <a:t>image</a:t>
            </a:r>
            <a:r>
              <a:rPr kumimoji="1" lang="ko-KR" altLang="en-US" sz="1100" dirty="0">
                <a:latin typeface="+mj-lt"/>
              </a:rPr>
              <a:t>마다 </a:t>
            </a:r>
            <a:r>
              <a:rPr kumimoji="1" lang="en-US" altLang="ko-KR" sz="1100" dirty="0">
                <a:latin typeface="+mj-lt"/>
              </a:rPr>
              <a:t>2k</a:t>
            </a:r>
            <a:r>
              <a:rPr kumimoji="1" lang="ko-KR" altLang="en-US" sz="1100" dirty="0">
                <a:latin typeface="+mj-lt"/>
              </a:rPr>
              <a:t>개 </a:t>
            </a:r>
            <a:r>
              <a:rPr kumimoji="1" lang="en-US" altLang="ko-KR" sz="1100" dirty="0">
                <a:latin typeface="+mj-lt"/>
              </a:rPr>
              <a:t>proposal</a:t>
            </a:r>
            <a:r>
              <a:rPr kumimoji="1" lang="ko-KR" altLang="en-US" sz="1100" dirty="0">
                <a:latin typeface="+mj-lt"/>
              </a:rPr>
              <a:t>들로부터 </a:t>
            </a:r>
            <a:r>
              <a:rPr kumimoji="1" lang="en-US" altLang="ko-KR" sz="1100" dirty="0">
                <a:latin typeface="+mj-lt"/>
              </a:rPr>
              <a:t>feature</a:t>
            </a:r>
            <a:r>
              <a:rPr kumimoji="1" lang="ko-KR" altLang="en-US" sz="1100" dirty="0">
                <a:latin typeface="+mj-lt"/>
              </a:rPr>
              <a:t>들이 추출되어져야 하고</a:t>
            </a:r>
            <a:r>
              <a:rPr kumimoji="1" lang="en-US" altLang="ko-KR" sz="1100" dirty="0">
                <a:latin typeface="+mj-lt"/>
              </a:rPr>
              <a:t>, disk</a:t>
            </a:r>
            <a:r>
              <a:rPr kumimoji="1" lang="ko-KR" altLang="en-US" sz="1100" dirty="0">
                <a:latin typeface="+mj-lt"/>
              </a:rPr>
              <a:t>에 </a:t>
            </a:r>
            <a:r>
              <a:rPr kumimoji="1" lang="en-US" altLang="ko-KR" sz="1100" dirty="0">
                <a:latin typeface="+mj-lt"/>
              </a:rPr>
              <a:t>write</a:t>
            </a:r>
            <a:r>
              <a:rPr kumimoji="1" lang="ko-KR" altLang="en-US" sz="1100" dirty="0">
                <a:latin typeface="+mj-lt"/>
              </a:rPr>
              <a:t>되어야 함</a:t>
            </a:r>
            <a:r>
              <a:rPr kumimoji="1" lang="en-US" altLang="ko-KR" sz="1100" dirty="0">
                <a:latin typeface="+mj-lt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VGG16</a:t>
            </a:r>
            <a:r>
              <a:rPr kumimoji="1" lang="ko-KR" altLang="en-US" sz="1100" dirty="0">
                <a:latin typeface="+mj-lt"/>
              </a:rPr>
              <a:t>과 같은 </a:t>
            </a:r>
            <a:r>
              <a:rPr kumimoji="1" lang="en-US" altLang="ko-KR" sz="1100" dirty="0">
                <a:latin typeface="+mj-lt"/>
              </a:rPr>
              <a:t>deep networks</a:t>
            </a:r>
            <a:r>
              <a:rPr kumimoji="1" lang="ko-KR" altLang="en-US" sz="1100" dirty="0">
                <a:latin typeface="+mj-lt"/>
              </a:rPr>
              <a:t>에서는 </a:t>
            </a:r>
            <a:r>
              <a:rPr kumimoji="1" lang="en-US" altLang="ko-KR" sz="1100" dirty="0">
                <a:latin typeface="+mj-lt"/>
              </a:rPr>
              <a:t>5K</a:t>
            </a:r>
            <a:r>
              <a:rPr kumimoji="1" lang="ko-KR" altLang="en-US" sz="1100" dirty="0">
                <a:latin typeface="+mj-lt"/>
              </a:rPr>
              <a:t>개의 </a:t>
            </a:r>
            <a:r>
              <a:rPr kumimoji="1" lang="en-US" altLang="ko-KR" sz="1100" dirty="0">
                <a:latin typeface="+mj-lt"/>
              </a:rPr>
              <a:t>VOC07 </a:t>
            </a:r>
            <a:r>
              <a:rPr kumimoji="1" lang="en-US" altLang="ko-KR" sz="1100" dirty="0" err="1">
                <a:latin typeface="+mj-lt"/>
              </a:rPr>
              <a:t>trainval</a:t>
            </a:r>
            <a:r>
              <a:rPr kumimoji="1" lang="en-US" altLang="ko-KR" sz="1100" dirty="0">
                <a:latin typeface="+mj-lt"/>
              </a:rPr>
              <a:t> set</a:t>
            </a:r>
            <a:r>
              <a:rPr kumimoji="1" lang="ko-KR" altLang="en-US" sz="1100" dirty="0">
                <a:latin typeface="+mj-lt"/>
              </a:rPr>
              <a:t>을 위해 많은 시간이 소요됨</a:t>
            </a:r>
            <a:r>
              <a:rPr kumimoji="1" lang="en-US" altLang="ko-KR" sz="11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>
                <a:latin typeface="+mj-lt"/>
              </a:rPr>
              <a:t>3. Object detection is slow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ko-KR" altLang="en-US" sz="1100" dirty="0">
                <a:latin typeface="+mj-lt"/>
              </a:rPr>
              <a:t>당시 </a:t>
            </a:r>
            <a:r>
              <a:rPr kumimoji="1" lang="en-US" altLang="ko-KR" sz="1100" dirty="0">
                <a:latin typeface="+mj-lt"/>
              </a:rPr>
              <a:t>Nvidia K40 GPU</a:t>
            </a:r>
            <a:r>
              <a:rPr kumimoji="1" lang="ko-KR" altLang="en-US" sz="1100" dirty="0">
                <a:latin typeface="+mj-lt"/>
              </a:rPr>
              <a:t>로 </a:t>
            </a:r>
            <a:r>
              <a:rPr kumimoji="1" lang="en-US" altLang="ko-KR" sz="1100" dirty="0">
                <a:latin typeface="+mj-lt"/>
              </a:rPr>
              <a:t>VGG16</a:t>
            </a:r>
            <a:r>
              <a:rPr kumimoji="1" lang="ko-KR" altLang="en-US" sz="1100" dirty="0">
                <a:latin typeface="+mj-lt"/>
              </a:rPr>
              <a:t>에서 </a:t>
            </a:r>
            <a:r>
              <a:rPr kumimoji="1" lang="en-US" altLang="ko-KR" sz="1100" dirty="0">
                <a:latin typeface="+mj-lt"/>
              </a:rPr>
              <a:t>47s/image</a:t>
            </a:r>
            <a:r>
              <a:rPr kumimoji="1" lang="ko-KR" altLang="en-US" sz="1100" dirty="0">
                <a:latin typeface="+mj-lt"/>
              </a:rPr>
              <a:t>가 소요됨</a:t>
            </a:r>
            <a:r>
              <a:rPr kumimoji="1" lang="en-US" altLang="ko-KR" sz="11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100" dirty="0">
              <a:solidFill>
                <a:srgbClr val="FF0000"/>
              </a:solidFill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 R-CNN is slow because it performs a </a:t>
            </a:r>
            <a:r>
              <a:rPr kumimoji="1" lang="en-US" altLang="ko-KR" sz="1100" dirty="0" err="1">
                <a:solidFill>
                  <a:srgbClr val="FF0000"/>
                </a:solidFill>
                <a:latin typeface="+mj-lt"/>
                <a:sym typeface="Wingdings" pitchFamily="2" charset="2"/>
              </a:rPr>
              <a:t>ConvNet</a:t>
            </a:r>
            <a:r>
              <a:rPr kumimoji="1" lang="en-US" altLang="ko-KR" sz="11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 forward pass for each object proposals, </a:t>
            </a:r>
            <a:r>
              <a:rPr kumimoji="1" lang="en-US" altLang="ko-KR" sz="11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without sharing computation.</a:t>
            </a:r>
            <a:endParaRPr kumimoji="1" lang="en-US" altLang="ko-KR" sz="1100" b="1" dirty="0">
              <a:solidFill>
                <a:srgbClr val="FF0000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400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121122-3CEA-D4D0-D303-FED1E64D1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47"/>
          <a:stretch/>
        </p:blipFill>
        <p:spPr bwMode="auto">
          <a:xfrm>
            <a:off x="3352579" y="859316"/>
            <a:ext cx="5486842" cy="226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 R-CNN : </a:t>
            </a:r>
            <a:r>
              <a:rPr kumimoji="1" lang="en-US" altLang="ko-KR" sz="2800" b="1" dirty="0" err="1"/>
              <a:t>RoI</a:t>
            </a:r>
            <a:r>
              <a:rPr kumimoji="1" lang="en-US" altLang="ko-KR" sz="2800" b="1" dirty="0"/>
              <a:t> Pooling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>
                <a:latin typeface="+mj-lt"/>
              </a:rPr>
              <a:t>Image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CNN(VGG16)</a:t>
            </a:r>
            <a:r>
              <a:rPr kumimoji="1" lang="ko-KR" altLang="en-US" sz="1100" dirty="0">
                <a:latin typeface="+mj-lt"/>
              </a:rPr>
              <a:t>에 입력</a:t>
            </a:r>
            <a:r>
              <a:rPr kumimoji="1" lang="en-US" altLang="ko-KR" sz="1100" dirty="0">
                <a:latin typeface="+mj-lt"/>
              </a:rPr>
              <a:t> </a:t>
            </a:r>
            <a:r>
              <a:rPr kumimoji="1" lang="ko-KR" altLang="en-US" sz="1100" dirty="0">
                <a:latin typeface="+mj-lt"/>
              </a:rPr>
              <a:t>후 </a:t>
            </a:r>
            <a:r>
              <a:rPr kumimoji="1" lang="en-US" altLang="ko-KR" sz="1100" b="1" dirty="0">
                <a:latin typeface="+mj-lt"/>
              </a:rPr>
              <a:t>Conv feature map</a:t>
            </a:r>
            <a:r>
              <a:rPr kumimoji="1" lang="ko-KR" altLang="en-US" sz="1100" dirty="0">
                <a:latin typeface="+mj-lt"/>
              </a:rPr>
              <a:t>을 얻음</a:t>
            </a: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>
                <a:latin typeface="+mj-lt"/>
              </a:rPr>
              <a:t>Image</a:t>
            </a:r>
            <a:r>
              <a:rPr kumimoji="1" lang="ko-KR" altLang="en-US" sz="1100" dirty="0">
                <a:latin typeface="+mj-lt"/>
              </a:rPr>
              <a:t>에 대해 </a:t>
            </a:r>
            <a:r>
              <a:rPr kumimoji="1" lang="en-US" altLang="ko-KR" sz="1100" dirty="0">
                <a:latin typeface="+mj-lt"/>
              </a:rPr>
              <a:t>selective search</a:t>
            </a:r>
            <a:r>
              <a:rPr kumimoji="1" lang="ko-KR" altLang="en-US" sz="1100" dirty="0">
                <a:latin typeface="+mj-lt"/>
              </a:rPr>
              <a:t>로 </a:t>
            </a:r>
            <a:r>
              <a:rPr kumimoji="1" lang="en-US" altLang="ko-KR" sz="1100" b="1" dirty="0" err="1">
                <a:latin typeface="+mj-lt"/>
              </a:rPr>
              <a:t>RoI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얻음</a:t>
            </a: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 err="1">
                <a:latin typeface="+mj-lt"/>
              </a:rPr>
              <a:t>RoI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</a:t>
            </a:r>
            <a:r>
              <a:rPr kumimoji="1" lang="en-US" altLang="ko-KR" sz="1100" dirty="0">
                <a:latin typeface="+mj-lt"/>
              </a:rPr>
              <a:t>Conv feature map</a:t>
            </a:r>
            <a:r>
              <a:rPr kumimoji="1" lang="ko-KR" altLang="en-US" sz="1100" dirty="0">
                <a:latin typeface="+mj-lt"/>
              </a:rPr>
              <a:t>에 </a:t>
            </a:r>
            <a:r>
              <a:rPr kumimoji="1" lang="en-US" altLang="ko-KR" sz="1100" b="1" dirty="0" err="1">
                <a:latin typeface="+mj-lt"/>
              </a:rPr>
              <a:t>RoI</a:t>
            </a:r>
            <a:r>
              <a:rPr kumimoji="1" lang="en-US" altLang="ko-KR" sz="1100" b="1" dirty="0">
                <a:latin typeface="+mj-lt"/>
              </a:rPr>
              <a:t> Projection,</a:t>
            </a:r>
            <a:r>
              <a:rPr kumimoji="1" lang="ko-KR" altLang="en-US" sz="1100" b="1" dirty="0">
                <a:latin typeface="+mj-lt"/>
              </a:rPr>
              <a:t> </a:t>
            </a:r>
            <a:r>
              <a:rPr kumimoji="1" lang="en-US" altLang="ko-KR" sz="1100" b="1" dirty="0" err="1">
                <a:latin typeface="+mj-lt"/>
              </a:rPr>
              <a:t>RoI</a:t>
            </a:r>
            <a:r>
              <a:rPr kumimoji="1" lang="en-US" altLang="ko-KR" sz="1100" b="1" dirty="0">
                <a:latin typeface="+mj-lt"/>
              </a:rPr>
              <a:t> Pooling</a:t>
            </a:r>
            <a:r>
              <a:rPr kumimoji="1" lang="en-US" altLang="ko-KR" sz="1100" dirty="0">
                <a:latin typeface="+mj-lt"/>
              </a:rPr>
              <a:t>(=Max Pooling)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 err="1">
                <a:latin typeface="+mj-lt"/>
              </a:rPr>
              <a:t>RoI</a:t>
            </a:r>
            <a:r>
              <a:rPr kumimoji="1" lang="en-US" altLang="ko-KR" sz="1100" dirty="0">
                <a:latin typeface="+mj-lt"/>
              </a:rPr>
              <a:t> Pooling</a:t>
            </a:r>
            <a:r>
              <a:rPr kumimoji="1" lang="ko-KR" altLang="en-US" sz="1100" dirty="0">
                <a:latin typeface="+mj-lt"/>
              </a:rPr>
              <a:t>을 통해</a:t>
            </a:r>
            <a:r>
              <a:rPr kumimoji="1" lang="en-US" altLang="ko-KR" sz="1100" dirty="0">
                <a:latin typeface="+mj-lt"/>
              </a:rPr>
              <a:t> </a:t>
            </a:r>
            <a:r>
              <a:rPr kumimoji="1" lang="en-US" altLang="ko-KR" sz="1100" dirty="0" err="1">
                <a:latin typeface="+mj-lt"/>
              </a:rPr>
              <a:t>RoI</a:t>
            </a:r>
            <a:r>
              <a:rPr kumimoji="1" lang="en-US" altLang="ko-KR" sz="1100" dirty="0">
                <a:latin typeface="+mj-lt"/>
              </a:rPr>
              <a:t> feature vector</a:t>
            </a:r>
            <a:r>
              <a:rPr kumimoji="1" lang="ko-KR" altLang="en-US" sz="1100" dirty="0" err="1">
                <a:latin typeface="+mj-lt"/>
              </a:rPr>
              <a:t>를</a:t>
            </a:r>
            <a:r>
              <a:rPr kumimoji="1" lang="ko-KR" altLang="en-US" sz="1100" dirty="0">
                <a:latin typeface="+mj-lt"/>
              </a:rPr>
              <a:t> 얻음</a:t>
            </a: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 err="1">
                <a:latin typeface="+mj-lt"/>
              </a:rPr>
              <a:t>RoI</a:t>
            </a:r>
            <a:r>
              <a:rPr kumimoji="1" lang="en-US" altLang="ko-KR" sz="1100" dirty="0">
                <a:latin typeface="+mj-lt"/>
              </a:rPr>
              <a:t> feature vector</a:t>
            </a:r>
            <a:r>
              <a:rPr kumimoji="1" lang="ko-KR" altLang="en-US" sz="1100" dirty="0">
                <a:latin typeface="+mj-lt"/>
              </a:rPr>
              <a:t>는 </a:t>
            </a:r>
            <a:r>
              <a:rPr kumimoji="1" lang="en-US" altLang="ko-KR" sz="1100" dirty="0" err="1">
                <a:latin typeface="+mj-lt"/>
              </a:rPr>
              <a:t>softmax</a:t>
            </a:r>
            <a:r>
              <a:rPr kumimoji="1" lang="en-US" altLang="ko-KR" sz="1100" dirty="0">
                <a:latin typeface="+mj-lt"/>
              </a:rPr>
              <a:t> probabilities, </a:t>
            </a:r>
            <a:r>
              <a:rPr kumimoji="1" lang="en-US" altLang="ko-KR" sz="1100" dirty="0" err="1">
                <a:latin typeface="+mj-lt"/>
              </a:rPr>
              <a:t>bbox</a:t>
            </a:r>
            <a:r>
              <a:rPr kumimoji="1" lang="en-US" altLang="ko-KR" sz="1100" dirty="0">
                <a:latin typeface="+mj-lt"/>
              </a:rPr>
              <a:t> regressor</a:t>
            </a:r>
            <a:r>
              <a:rPr kumimoji="1" lang="ko-KR" altLang="en-US" sz="1100" dirty="0">
                <a:latin typeface="+mj-lt"/>
              </a:rPr>
              <a:t>로 동작</a:t>
            </a: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sz="1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Fast R-CNN architecture</a:t>
            </a: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0DA3B3C-08CD-7B1C-BD68-DF3276630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52"/>
          <a:stretch/>
        </p:blipFill>
        <p:spPr bwMode="auto">
          <a:xfrm>
            <a:off x="2709931" y="3595268"/>
            <a:ext cx="6764064" cy="30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13AB933-F0C9-BCA0-3274-4418F9331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9"/>
          <a:stretch/>
        </p:blipFill>
        <p:spPr bwMode="auto">
          <a:xfrm>
            <a:off x="5177960" y="859316"/>
            <a:ext cx="6764064" cy="261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E35B4E5-27D4-6B76-B121-EA321FFE8354}"/>
              </a:ext>
            </a:extLst>
          </p:cNvPr>
          <p:cNvCxnSpPr>
            <a:cxnSpLocks/>
          </p:cNvCxnSpPr>
          <p:nvPr/>
        </p:nvCxnSpPr>
        <p:spPr>
          <a:xfrm flipH="1">
            <a:off x="327004" y="3429000"/>
            <a:ext cx="115299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2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Fast R-CNN</a:t>
            </a:r>
            <a:r>
              <a:rPr kumimoji="1" lang="ko-KR" altLang="en-US" sz="2800" b="1" dirty="0"/>
              <a:t>의 단점 </a:t>
            </a:r>
            <a:r>
              <a:rPr kumimoji="1" lang="en-US" altLang="ko-KR" sz="2800" b="1" dirty="0"/>
              <a:t>&amp; Related 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kumimoji="1" lang="en-US" altLang="ko-KR" sz="1100" dirty="0">
                <a:latin typeface="+mj-lt"/>
              </a:rPr>
              <a:t>Fast R-CNN</a:t>
            </a:r>
            <a:r>
              <a:rPr kumimoji="1" lang="ko-KR" altLang="en-US" sz="1100" dirty="0">
                <a:latin typeface="+mj-lt"/>
              </a:rPr>
              <a:t>에서 </a:t>
            </a:r>
            <a:r>
              <a:rPr kumimoji="1" lang="en-US" altLang="ko-KR" sz="1100" dirty="0">
                <a:latin typeface="+mj-lt"/>
              </a:rPr>
              <a:t>region proposal</a:t>
            </a:r>
            <a:r>
              <a:rPr kumimoji="1" lang="ko-KR" altLang="en-US" sz="1100" dirty="0">
                <a:latin typeface="+mj-lt"/>
              </a:rPr>
              <a:t>에 드는 시간만 제외한다면</a:t>
            </a:r>
            <a:r>
              <a:rPr kumimoji="1" lang="en-US" altLang="ko-KR" sz="1100" dirty="0">
                <a:latin typeface="+mj-lt"/>
              </a:rPr>
              <a:t>, </a:t>
            </a:r>
            <a:r>
              <a:rPr kumimoji="1" lang="ko-KR" altLang="en-US" sz="1100" dirty="0">
                <a:latin typeface="+mj-lt"/>
              </a:rPr>
              <a:t>거의 </a:t>
            </a:r>
            <a:r>
              <a:rPr kumimoji="1" lang="en-US" altLang="ko-KR" sz="1100" dirty="0">
                <a:latin typeface="+mj-lt"/>
              </a:rPr>
              <a:t>real-time</a:t>
            </a:r>
            <a:r>
              <a:rPr kumimoji="1" lang="ko-KR" altLang="en-US" sz="1100" dirty="0">
                <a:latin typeface="+mj-lt"/>
              </a:rPr>
              <a:t>을 달성할 수 있음</a:t>
            </a:r>
            <a:r>
              <a:rPr kumimoji="1" lang="en-US" altLang="ko-KR" sz="11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</a:rPr>
              <a:t>    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즉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, region proposal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은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test-time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computational bottleneck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으로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작용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>
                <a:latin typeface="+mj-lt"/>
                <a:sym typeface="Wingdings" pitchFamily="2" charset="2"/>
              </a:rPr>
              <a:t>     </a:t>
            </a:r>
            <a:r>
              <a:rPr kumimoji="1" lang="ko-KR" altLang="en-US" sz="1100" b="1" dirty="0">
                <a:latin typeface="+mj-lt"/>
                <a:sym typeface="Wingdings" pitchFamily="2" charset="2"/>
              </a:rPr>
              <a:t>개선점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1 :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deep convolutional neural network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사용하여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proposals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제안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(RPNs, Region Proposal Networks)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b="1" dirty="0">
                <a:latin typeface="+mj-lt"/>
                <a:sym typeface="Wingdings" pitchFamily="2" charset="2"/>
              </a:rPr>
              <a:t>      + Related Work :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100" dirty="0">
                <a:latin typeface="+mj-lt"/>
                <a:sym typeface="Wingdings" pitchFamily="2" charset="2"/>
              </a:rPr>
              <a:t>           </a:t>
            </a:r>
            <a:r>
              <a:rPr kumimoji="1" lang="en-US" altLang="ko-KR" sz="1100" dirty="0" err="1">
                <a:latin typeface="+mj-lt"/>
                <a:sym typeface="Wingdings" pitchFamily="2" charset="2"/>
              </a:rPr>
              <a:t>OverFeat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, Adaptively-sized pooling(SPP), Fast R-CNN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등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shared computation of convolutions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은 효율적이면서 정확한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visual recognition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을 위해 많은 관심을 받고 있음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.</a:t>
            </a:r>
            <a:endParaRPr kumimoji="1" lang="en-US" altLang="ko-KR" sz="1100" b="1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1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  <a:buAutoNum type="arabicPeriod" startAt="2"/>
            </a:pPr>
            <a:r>
              <a:rPr kumimoji="1" lang="ko-KR" altLang="en-US" sz="1100" dirty="0">
                <a:latin typeface="+mj-lt"/>
                <a:sym typeface="Wingdings" pitchFamily="2" charset="2"/>
              </a:rPr>
              <a:t>이전의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scale-invariance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object detection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을 위한 여러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technique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들의 비효율성을 지적</a:t>
            </a:r>
            <a:endParaRPr kumimoji="1" lang="en-US" altLang="ko-KR" sz="11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b="1" dirty="0">
                <a:latin typeface="+mj-lt"/>
                <a:sym typeface="Wingdings" pitchFamily="2" charset="2"/>
              </a:rPr>
              <a:t>     개선점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2 :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여러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scale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과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aspect ration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에서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references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로 작동하는 새로운 </a:t>
            </a:r>
            <a:r>
              <a:rPr kumimoji="1" lang="en-US" altLang="ko-KR" sz="1100" b="1" dirty="0">
                <a:latin typeface="+mj-lt"/>
                <a:sym typeface="Wingdings" pitchFamily="2" charset="2"/>
              </a:rPr>
              <a:t>anchor boxes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 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도입</a:t>
            </a:r>
            <a:endParaRPr kumimoji="1" lang="en-US" altLang="ko-KR" sz="1100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100" dirty="0">
                <a:latin typeface="+mj-lt"/>
                <a:sym typeface="Wingdings" pitchFamily="2" charset="2"/>
              </a:rPr>
              <a:t>     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 single-scale images</a:t>
            </a:r>
            <a:r>
              <a:rPr kumimoji="1" lang="ko-KR" altLang="en-US" sz="11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100" dirty="0">
                <a:latin typeface="+mj-lt"/>
                <a:sym typeface="Wingdings" pitchFamily="2" charset="2"/>
              </a:rPr>
              <a:t> 사용하기 때문에 속도에 이점</a:t>
            </a:r>
            <a:r>
              <a:rPr kumimoji="1" lang="en-US" altLang="ko-KR" sz="1100" dirty="0">
                <a:latin typeface="+mj-lt"/>
                <a:sym typeface="Wingdings" pitchFamily="2" charset="2"/>
              </a:rPr>
              <a:t>.</a:t>
            </a: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Faster R-CNN is composed of two modules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>
                <a:latin typeface="+mj-lt"/>
              </a:rPr>
              <a:t>The first module is a deep fully convolution network that proposes regions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kumimoji="1" lang="en-US" altLang="ko-KR" sz="1100" dirty="0">
                <a:latin typeface="+mj-lt"/>
              </a:rPr>
              <a:t>The second module is the Fast R-CNN detector that uses the proposed regions.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F87FD8-16C2-FB32-EEE8-F8EACEF78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94" y="2722975"/>
            <a:ext cx="4552084" cy="15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6FC305-BA24-511F-A4A9-D2A631A4747F}"/>
              </a:ext>
            </a:extLst>
          </p:cNvPr>
          <p:cNvCxnSpPr>
            <a:cxnSpLocks/>
          </p:cNvCxnSpPr>
          <p:nvPr/>
        </p:nvCxnSpPr>
        <p:spPr>
          <a:xfrm flipH="1">
            <a:off x="331041" y="4284791"/>
            <a:ext cx="115299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64B41439-C8C9-6FBC-2815-D3EE126C2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356" y="4353247"/>
            <a:ext cx="2216544" cy="244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05691-2FF4-A550-FE29-5CA1ECEB6EF1}"/>
              </a:ext>
            </a:extLst>
          </p:cNvPr>
          <p:cNvSpPr txBox="1"/>
          <p:nvPr/>
        </p:nvSpPr>
        <p:spPr>
          <a:xfrm>
            <a:off x="1102746" y="6089699"/>
            <a:ext cx="46474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/>
              <a:t>RPN</a:t>
            </a:r>
            <a:r>
              <a:rPr kumimoji="1" lang="ko-KR" altLang="en-US" sz="1100" dirty="0"/>
              <a:t>은 </a:t>
            </a:r>
            <a:r>
              <a:rPr kumimoji="1" lang="en-US" altLang="ko-KR" sz="1100" dirty="0"/>
              <a:t>Fast R-CNN</a:t>
            </a:r>
            <a:r>
              <a:rPr kumimoji="1" lang="ko-KR" altLang="en-US" sz="1100" dirty="0"/>
              <a:t>에게 어느 곳을 </a:t>
            </a:r>
            <a:r>
              <a:rPr kumimoji="1" lang="en-US" altLang="ko-KR" sz="1100" dirty="0"/>
              <a:t>“attention” </a:t>
            </a:r>
            <a:r>
              <a:rPr kumimoji="1" lang="ko-KR" altLang="en-US" sz="1100" dirty="0"/>
              <a:t>해야 할지 말해주는 기능</a:t>
            </a:r>
          </a:p>
        </p:txBody>
      </p:sp>
    </p:spTree>
    <p:extLst>
      <p:ext uri="{BB962C8B-B14F-4D97-AF65-F5344CB8AC3E}">
        <p14:creationId xmlns:p14="http://schemas.microsoft.com/office/powerpoint/2010/main" val="83102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/>
              <a:t>Faster R-CNN : Region </a:t>
            </a:r>
            <a:r>
              <a:rPr kumimoji="1" lang="en-US" altLang="ko-KR" sz="2800" b="1" dirty="0" err="1"/>
              <a:t>Rroposal</a:t>
            </a:r>
            <a:r>
              <a:rPr kumimoji="1" lang="en-US" altLang="ko-KR" sz="2800" b="1" dirty="0"/>
              <a:t> Networks &gt; Anchors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12944" cy="57231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latin typeface="+mj-lt"/>
              </a:rPr>
              <a:t>”We </a:t>
            </a:r>
            <a:r>
              <a:rPr kumimoji="1" lang="en-US" altLang="ko-KR" sz="1100" b="1" dirty="0">
                <a:latin typeface="+mj-lt"/>
              </a:rPr>
              <a:t>model this region proposal process with a fully convolutional network. Because</a:t>
            </a:r>
            <a:r>
              <a:rPr kumimoji="1" lang="en-US" altLang="ko-KR" sz="1100" dirty="0">
                <a:latin typeface="+mj-lt"/>
              </a:rPr>
              <a:t> our </a:t>
            </a:r>
            <a:r>
              <a:rPr kumimoji="1" lang="en-US" altLang="ko-KR" sz="1100" b="1" dirty="0">
                <a:latin typeface="+mj-lt"/>
              </a:rPr>
              <a:t>ultimate</a:t>
            </a:r>
            <a:r>
              <a:rPr kumimoji="1" lang="en-US" altLang="ko-KR" sz="1100" dirty="0">
                <a:latin typeface="+mj-lt"/>
              </a:rPr>
              <a:t> </a:t>
            </a:r>
            <a:r>
              <a:rPr kumimoji="1" lang="en-US" altLang="ko-KR" sz="1100" b="1" dirty="0">
                <a:latin typeface="+mj-lt"/>
              </a:rPr>
              <a:t>goal is to share computation with a Fast R-CNN object detection networks</a:t>
            </a:r>
            <a:r>
              <a:rPr kumimoji="1" lang="en-US" altLang="ko-KR" sz="1100" dirty="0">
                <a:latin typeface="+mj-lt"/>
              </a:rPr>
              <a:t>, we assume that both nets share a common set of convolutional layers.”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1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+mj-lt"/>
            </a:endParaRPr>
          </a:p>
        </p:txBody>
      </p:sp>
      <p:pic>
        <p:nvPicPr>
          <p:cNvPr id="5" name="그림 4" descr="개이(가) 표시된 사진&#10;&#10;자동 생성된 설명">
            <a:extLst>
              <a:ext uri="{FF2B5EF4-FFF2-40B4-BE49-F238E27FC236}">
                <a16:creationId xmlns:a16="http://schemas.microsoft.com/office/drawing/2014/main" id="{7C193F44-066E-DA9A-96D2-D25905D1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215" y="1431677"/>
            <a:ext cx="3717805" cy="2160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08BB23-2B80-0A58-1264-9076B9845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9" y="1431677"/>
            <a:ext cx="3742128" cy="50664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A84D3-06CB-36D5-E301-F06D66F719F3}"/>
                  </a:ext>
                </a:extLst>
              </p:cNvPr>
              <p:cNvSpPr txBox="1"/>
              <p:nvPr/>
            </p:nvSpPr>
            <p:spPr>
              <a:xfrm>
                <a:off x="4220921" y="3762282"/>
                <a:ext cx="8056886" cy="1375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300" b="1" dirty="0"/>
                  <a:t>Implementation Details</a:t>
                </a:r>
                <a:endParaRPr kumimoji="1"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/>
                  <a:t>      1.</a:t>
                </a:r>
                <a:r>
                  <a:rPr kumimoji="1" lang="en-US" altLang="ko-KR" sz="1100" b="1" dirty="0"/>
                  <a:t>   Rescale </a:t>
                </a:r>
                <a:r>
                  <a:rPr kumimoji="1" lang="en-US" altLang="ko-KR" sz="1100" dirty="0"/>
                  <a:t>the image such that their </a:t>
                </a:r>
                <a:r>
                  <a:rPr kumimoji="1" lang="en-US" altLang="ko-KR" sz="1100" b="1" dirty="0"/>
                  <a:t>shorter side is s=600 pixels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b="1" dirty="0"/>
                  <a:t>           </a:t>
                </a:r>
                <a:r>
                  <a:rPr kumimoji="1" lang="en-US" altLang="ko-KR" sz="1100" dirty="0"/>
                  <a:t>For a typical 1000 x 600 image, there will be roughly 20000(</a:t>
                </a:r>
                <a14:m>
                  <m:oMath xmlns:m="http://schemas.openxmlformats.org/officeDocument/2006/math">
                    <m:r>
                      <a:rPr kumimoji="1" lang="en-US" altLang="ko-KR" sz="1100" b="0" i="1" smtClean="0"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kumimoji="1" lang="en-US" altLang="ko-KR" sz="1100" dirty="0"/>
                  <a:t> 60 x 40 x 9) anchors in total.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/>
                  <a:t>      2.   For </a:t>
                </a:r>
                <a:r>
                  <a:rPr kumimoji="1" lang="en-US" altLang="ko-KR" sz="1100" b="1" dirty="0"/>
                  <a:t>anchors</a:t>
                </a:r>
                <a:r>
                  <a:rPr kumimoji="1" lang="en-US" altLang="ko-KR" sz="1100" dirty="0"/>
                  <a:t>, we use 3 scales with box areas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100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e>
                      <m:sup>
                        <m:r>
                          <a:rPr kumimoji="1"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100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1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kumimoji="1"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1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1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e>
                      <m:sup>
                        <m:r>
                          <a:rPr kumimoji="1"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sz="1100" dirty="0"/>
                  <a:t> pixels, and 3 aspect ratio of 1:1, 1:2, and 2:1.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/>
                  <a:t>         </a:t>
                </a:r>
                <a:r>
                  <a:rPr kumimoji="1" lang="en-US" altLang="ko-KR" sz="800" dirty="0"/>
                  <a:t>   (these hyper-parameters are not carefully chosen for a particular dataset, and we provide ablation experiments on their effects)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DA84D3-06CB-36D5-E301-F06D66F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921" y="3762282"/>
                <a:ext cx="8056886" cy="1375313"/>
              </a:xfrm>
              <a:prstGeom prst="rect">
                <a:avLst/>
              </a:prstGeom>
              <a:blipFill>
                <a:blip r:embed="rId5"/>
                <a:stretch>
                  <a:fillRect l="-157" b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개이(가) 표시된 사진&#10;&#10;자동 생성된 설명">
            <a:extLst>
              <a:ext uri="{FF2B5EF4-FFF2-40B4-BE49-F238E27FC236}">
                <a16:creationId xmlns:a16="http://schemas.microsoft.com/office/drawing/2014/main" id="{6A4986FB-CD5E-1B6F-185E-FDB5E38F5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429" y="1422649"/>
            <a:ext cx="3742129" cy="2178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04608-C0FD-3DD6-6E40-2C263210851A}"/>
              </a:ext>
            </a:extLst>
          </p:cNvPr>
          <p:cNvSpPr txBox="1"/>
          <p:nvPr/>
        </p:nvSpPr>
        <p:spPr>
          <a:xfrm>
            <a:off x="4227302" y="5090695"/>
            <a:ext cx="5966698" cy="61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b="1" dirty="0"/>
              <a:t>Translation Invariant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/>
              <a:t>      - Anchor box</a:t>
            </a:r>
            <a:r>
              <a:rPr kumimoji="1" lang="ko-KR" altLang="en-US" sz="1100" dirty="0" err="1"/>
              <a:t>를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sliding window </a:t>
            </a:r>
            <a:r>
              <a:rPr kumimoji="1" lang="ko-KR" altLang="en-US" sz="1100" dirty="0"/>
              <a:t>방식으로 사용하면서</a:t>
            </a:r>
            <a:r>
              <a:rPr kumimoji="1" lang="en-US" altLang="ko-KR" sz="1100" dirty="0"/>
              <a:t>, object translation</a:t>
            </a:r>
            <a:r>
              <a:rPr kumimoji="1" lang="ko-KR" altLang="en-US" sz="1100" dirty="0"/>
              <a:t>에 </a:t>
            </a:r>
            <a:r>
              <a:rPr kumimoji="1" lang="en-US" altLang="ko-KR" sz="1100" dirty="0"/>
              <a:t>invariant</a:t>
            </a:r>
            <a:r>
              <a:rPr kumimoji="1" lang="ko-KR" altLang="en-US" sz="1100" dirty="0"/>
              <a:t>함</a:t>
            </a:r>
            <a:r>
              <a:rPr kumimoji="1" lang="en-US" altLang="ko-KR" sz="11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99FBAE-1C47-6033-509F-C482F2DD9776}"/>
              </a:ext>
            </a:extLst>
          </p:cNvPr>
          <p:cNvSpPr txBox="1"/>
          <p:nvPr/>
        </p:nvSpPr>
        <p:spPr>
          <a:xfrm>
            <a:off x="4220921" y="5678992"/>
            <a:ext cx="7225055" cy="867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b="1" dirty="0"/>
              <a:t>Multi-scale Anchors as Regression References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/>
              <a:t>      - pyramid of image, pyramid of filters </a:t>
            </a:r>
            <a:r>
              <a:rPr kumimoji="1" lang="ko-KR" altLang="en-US" sz="1100" dirty="0"/>
              <a:t>방법은 </a:t>
            </a:r>
            <a:r>
              <a:rPr kumimoji="1" lang="en-US" altLang="ko-KR" sz="1100" dirty="0"/>
              <a:t>feature sharing</a:t>
            </a:r>
            <a:r>
              <a:rPr kumimoji="1" lang="ko-KR" altLang="en-US" sz="1100" dirty="0"/>
              <a:t>이 힘듦</a:t>
            </a:r>
            <a:r>
              <a:rPr kumimoji="1"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/>
              <a:t>      - pyramid of anchors</a:t>
            </a:r>
            <a:r>
              <a:rPr kumimoji="1" lang="ko-KR" altLang="en-US" sz="1100" dirty="0"/>
              <a:t>는 고정된 크기의</a:t>
            </a:r>
            <a:r>
              <a:rPr kumimoji="1" lang="en-US" altLang="ko-KR" sz="1100" dirty="0"/>
              <a:t> filter</a:t>
            </a:r>
            <a:r>
              <a:rPr kumimoji="1" lang="ko-KR" altLang="en-US" sz="1100" dirty="0"/>
              <a:t>들이 </a:t>
            </a:r>
            <a:r>
              <a:rPr kumimoji="1" lang="en-US" altLang="ko-KR" sz="1100" dirty="0"/>
              <a:t>feature map</a:t>
            </a:r>
            <a:r>
              <a:rPr kumimoji="1" lang="ko-KR" altLang="en-US" sz="1100" dirty="0"/>
              <a:t>을 받기 때문에 </a:t>
            </a:r>
            <a:r>
              <a:rPr kumimoji="1" lang="en-US" altLang="ko-KR" sz="1100" dirty="0"/>
              <a:t>feature sharing</a:t>
            </a:r>
            <a:r>
              <a:rPr kumimoji="1" lang="ko-KR" altLang="en-US" sz="1100" dirty="0"/>
              <a:t>이 훨씬 용이</a:t>
            </a:r>
            <a:r>
              <a:rPr kumimoji="1"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08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2199</Words>
  <Application>Microsoft Macintosh PowerPoint</Application>
  <PresentationFormat>와이드스크린</PresentationFormat>
  <Paragraphs>238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-apple-system</vt:lpstr>
      <vt:lpstr>맑은 고딕</vt:lpstr>
      <vt:lpstr>Malgun Gothic Semilight</vt:lpstr>
      <vt:lpstr>Arial</vt:lpstr>
      <vt:lpstr>Cambria Math</vt:lpstr>
      <vt:lpstr>Wingdings</vt:lpstr>
      <vt:lpstr>Office 테마</vt:lpstr>
      <vt:lpstr>PowerPoint 프레젠테이션</vt:lpstr>
      <vt:lpstr>Outline</vt:lpstr>
      <vt:lpstr>1. The two types of object detector </vt:lpstr>
      <vt:lpstr>R-CNN : The origin of R-CNN variants</vt:lpstr>
      <vt:lpstr>R-CNN : consists of three modules</vt:lpstr>
      <vt:lpstr>Fast R-CNN : R-CNN의 단점</vt:lpstr>
      <vt:lpstr>Fast R-CNN : RoI Pooling</vt:lpstr>
      <vt:lpstr>Faster R-CNN : Fast R-CNN의 단점 &amp; Related Work</vt:lpstr>
      <vt:lpstr>Faster R-CNN : Region Rroposal Networks &gt; Anchors</vt:lpstr>
      <vt:lpstr>Faster R-CNN : Region Rroposal Networks &gt; Loss</vt:lpstr>
      <vt:lpstr>Faster R-CNN : Region Rroposal Networks &gt; Training</vt:lpstr>
      <vt:lpstr>Faster R-CNN : Sharing Features for RPN and Fast R-CNN</vt:lpstr>
      <vt:lpstr>Faster R-CNN : Experiments &gt; PASCAL VOC 2007</vt:lpstr>
      <vt:lpstr>Faster R-CNN : Experiments</vt:lpstr>
      <vt:lpstr>Faster R-CNN : Experiments &gt; Hyper Parameters</vt:lpstr>
      <vt:lpstr>(My)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형섭 이</cp:lastModifiedBy>
  <cp:revision>480</cp:revision>
  <dcterms:created xsi:type="dcterms:W3CDTF">2023-10-11T13:31:20Z</dcterms:created>
  <dcterms:modified xsi:type="dcterms:W3CDTF">2024-03-29T15:13:19Z</dcterms:modified>
</cp:coreProperties>
</file>